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845" r:id="rId2"/>
    <p:sldId id="929" r:id="rId3"/>
    <p:sldId id="935" r:id="rId4"/>
    <p:sldId id="934" r:id="rId5"/>
    <p:sldId id="936" r:id="rId6"/>
    <p:sldId id="937" r:id="rId7"/>
    <p:sldId id="938" r:id="rId8"/>
    <p:sldId id="939" r:id="rId9"/>
    <p:sldId id="940" r:id="rId10"/>
    <p:sldId id="966" r:id="rId11"/>
    <p:sldId id="967" r:id="rId12"/>
    <p:sldId id="942" r:id="rId13"/>
    <p:sldId id="943" r:id="rId14"/>
    <p:sldId id="944" r:id="rId15"/>
    <p:sldId id="945" r:id="rId16"/>
    <p:sldId id="946" r:id="rId17"/>
    <p:sldId id="947" r:id="rId18"/>
    <p:sldId id="948" r:id="rId19"/>
    <p:sldId id="949" r:id="rId20"/>
    <p:sldId id="950" r:id="rId21"/>
    <p:sldId id="951" r:id="rId22"/>
    <p:sldId id="952" r:id="rId23"/>
    <p:sldId id="953" r:id="rId24"/>
    <p:sldId id="954" r:id="rId25"/>
    <p:sldId id="955" r:id="rId26"/>
    <p:sldId id="957" r:id="rId27"/>
    <p:sldId id="958" r:id="rId28"/>
    <p:sldId id="959" r:id="rId29"/>
    <p:sldId id="960" r:id="rId30"/>
    <p:sldId id="961" r:id="rId31"/>
    <p:sldId id="962" r:id="rId32"/>
    <p:sldId id="963" r:id="rId33"/>
    <p:sldId id="964" r:id="rId34"/>
    <p:sldId id="965" r:id="rId35"/>
    <p:sldId id="287" r:id="rId3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17" userDrawn="1">
          <p15:clr>
            <a:srgbClr val="A4A3A4"/>
          </p15:clr>
        </p15:guide>
        <p15:guide id="2" orient="horz" pos="2323" userDrawn="1">
          <p15:clr>
            <a:srgbClr val="A4A3A4"/>
          </p15:clr>
        </p15:guide>
        <p15:guide id="3" pos="3747">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Boucher" initials="LorieB" lastIdx="21" clrIdx="0"/>
  <p:cmAuthor id="1" name="Lisa B. " initials="LB"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D29"/>
    <a:srgbClr val="C02427"/>
    <a:srgbClr val="9FA617"/>
    <a:srgbClr val="10C053"/>
    <a:srgbClr val="D59F0F"/>
    <a:srgbClr val="62CDDC"/>
    <a:srgbClr val="A7496C"/>
    <a:srgbClr val="009AC7"/>
    <a:srgbClr val="3F7F74"/>
    <a:srgbClr val="D6D6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91657" autoAdjust="0"/>
  </p:normalViewPr>
  <p:slideViewPr>
    <p:cSldViewPr snapToGrid="0" snapToObjects="1" showGuides="1">
      <p:cViewPr varScale="1">
        <p:scale>
          <a:sx n="143" d="100"/>
          <a:sy n="143" d="100"/>
        </p:scale>
        <p:origin x="-762" y="-96"/>
      </p:cViewPr>
      <p:guideLst>
        <p:guide orient="horz" pos="917"/>
        <p:guide orient="horz" pos="2323"/>
        <p:guide pos="3747"/>
      </p:guideLst>
    </p:cSldViewPr>
  </p:slideViewPr>
  <p:outlineViewPr>
    <p:cViewPr>
      <p:scale>
        <a:sx n="33" d="100"/>
        <a:sy n="33" d="100"/>
      </p:scale>
      <p:origin x="0" y="-8952"/>
    </p:cViewPr>
  </p:outlineViewPr>
  <p:notesTextViewPr>
    <p:cViewPr>
      <p:scale>
        <a:sx n="100" d="100"/>
        <a:sy n="100" d="100"/>
      </p:scale>
      <p:origin x="0" y="318"/>
    </p:cViewPr>
  </p:notesTextViewPr>
  <p:sorterViewPr>
    <p:cViewPr>
      <p:scale>
        <a:sx n="70" d="100"/>
        <a:sy n="70" d="100"/>
      </p:scale>
      <p:origin x="0" y="0"/>
    </p:cViewPr>
  </p:sorterViewPr>
  <p:notesViewPr>
    <p:cSldViewPr snapToGrid="0" snapToObjects="1">
      <p:cViewPr>
        <p:scale>
          <a:sx n="100" d="100"/>
          <a:sy n="100" d="100"/>
        </p:scale>
        <p:origin x="2544" y="-88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77930687235524121"/>
          <c:y val="0.20698955300171726"/>
          <c:w val="9.8470924217179623E-2"/>
          <c:h val="0.5860204345353985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Sheet1!$A$2:$A$9</c:f>
              <c:strCache>
                <c:ptCount val="8"/>
                <c:pt idx="0">
                  <c:v>A+</c:v>
                </c:pt>
                <c:pt idx="1">
                  <c:v>A-</c:v>
                </c:pt>
                <c:pt idx="2">
                  <c:v>B+</c:v>
                </c:pt>
                <c:pt idx="3">
                  <c:v>B-</c:v>
                </c:pt>
                <c:pt idx="4">
                  <c:v>O+</c:v>
                </c:pt>
                <c:pt idx="5">
                  <c:v>O-</c:v>
                </c:pt>
                <c:pt idx="6">
                  <c:v>AB+</c:v>
                </c:pt>
                <c:pt idx="7">
                  <c:v>AB-</c:v>
                </c:pt>
              </c:strCache>
            </c:strRef>
          </c:cat>
          <c:val>
            <c:numRef>
              <c:f>Sheet1!$B$2:$B$9</c:f>
              <c:numCache>
                <c:formatCode>0%</c:formatCode>
                <c:ptCount val="8"/>
                <c:pt idx="0">
                  <c:v>0.36</c:v>
                </c:pt>
                <c:pt idx="1">
                  <c:v>0.06</c:v>
                </c:pt>
                <c:pt idx="2" formatCode="0.00%">
                  <c:v>7.5999999999999998E-2</c:v>
                </c:pt>
                <c:pt idx="3" formatCode="0.00%">
                  <c:v>1.4E-2</c:v>
                </c:pt>
                <c:pt idx="4" formatCode="0.00%">
                  <c:v>0.39</c:v>
                </c:pt>
                <c:pt idx="5" formatCode="0.00%">
                  <c:v>7.0000000000000007E-2</c:v>
                </c:pt>
                <c:pt idx="6" formatCode="0.00%">
                  <c:v>2.5000000000000001E-2</c:v>
                </c:pt>
                <c:pt idx="7" formatCode="0.00%">
                  <c:v>5.0000000000000001E-3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0.56906</cdr:x>
      <cdr:y>0.74255</cdr:y>
    </cdr:from>
    <cdr:to>
      <cdr:x>0.66204</cdr:x>
      <cdr:y>0.82383</cdr:y>
    </cdr:to>
    <cdr:sp macro="" textlink="">
      <cdr:nvSpPr>
        <cdr:cNvPr id="6" name="Oval Callout 5"/>
        <cdr:cNvSpPr/>
      </cdr:nvSpPr>
      <cdr:spPr>
        <a:xfrm xmlns:a="http://schemas.openxmlformats.org/drawingml/2006/main">
          <a:off x="3469018" y="3017733"/>
          <a:ext cx="566801" cy="330297"/>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6%</a:t>
          </a:r>
          <a:endParaRPr lang="en-US" dirty="0"/>
        </a:p>
      </cdr:txBody>
    </cdr:sp>
  </cdr:relSizeAnchor>
  <cdr:relSizeAnchor xmlns:cdr="http://schemas.openxmlformats.org/drawingml/2006/chartDrawing">
    <cdr:from>
      <cdr:x>0.46825</cdr:x>
      <cdr:y>0.8296</cdr:y>
    </cdr:from>
    <cdr:to>
      <cdr:x>0.55724</cdr:x>
      <cdr:y>0.91414</cdr:y>
    </cdr:to>
    <cdr:sp macro="" textlink="">
      <cdr:nvSpPr>
        <cdr:cNvPr id="7" name="Oval Callout 6"/>
        <cdr:cNvSpPr/>
      </cdr:nvSpPr>
      <cdr:spPr>
        <a:xfrm xmlns:a="http://schemas.openxmlformats.org/drawingml/2006/main">
          <a:off x="2854441" y="3371479"/>
          <a:ext cx="542476" cy="343606"/>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b="1" dirty="0" smtClean="0"/>
            <a:t>7.6%</a:t>
          </a:r>
          <a:endParaRPr lang="en-US" b="1" dirty="0"/>
        </a:p>
      </cdr:txBody>
    </cdr:sp>
  </cdr:relSizeAnchor>
  <cdr:relSizeAnchor xmlns:cdr="http://schemas.openxmlformats.org/drawingml/2006/chartDrawing">
    <cdr:from>
      <cdr:x>0.14868</cdr:x>
      <cdr:y>0.50113</cdr:y>
    </cdr:from>
    <cdr:to>
      <cdr:x>0.26569</cdr:x>
      <cdr:y>0.5982</cdr:y>
    </cdr:to>
    <cdr:sp macro="" textlink="">
      <cdr:nvSpPr>
        <cdr:cNvPr id="8" name="Oval Callout 7"/>
        <cdr:cNvSpPr/>
      </cdr:nvSpPr>
      <cdr:spPr>
        <a:xfrm xmlns:a="http://schemas.openxmlformats.org/drawingml/2006/main">
          <a:off x="906379" y="2036589"/>
          <a:ext cx="713288" cy="394498"/>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39%</a:t>
          </a:r>
          <a:endParaRPr lang="en-US" dirty="0"/>
        </a:p>
      </cdr:txBody>
    </cdr:sp>
  </cdr:relSizeAnchor>
  <cdr:relSizeAnchor xmlns:cdr="http://schemas.openxmlformats.org/drawingml/2006/chartDrawing">
    <cdr:from>
      <cdr:x>0.56241</cdr:x>
      <cdr:y>0.30898</cdr:y>
    </cdr:from>
    <cdr:to>
      <cdr:x>0.6719</cdr:x>
      <cdr:y>0.4006</cdr:y>
    </cdr:to>
    <cdr:sp macro="" textlink="">
      <cdr:nvSpPr>
        <cdr:cNvPr id="9" name="Oval Callout 8"/>
        <cdr:cNvSpPr/>
      </cdr:nvSpPr>
      <cdr:spPr>
        <a:xfrm xmlns:a="http://schemas.openxmlformats.org/drawingml/2006/main">
          <a:off x="3428445" y="1255679"/>
          <a:ext cx="667444" cy="372366"/>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36%</a:t>
          </a:r>
          <a:endParaRPr lang="en-US" dirty="0"/>
        </a:p>
      </cdr:txBody>
    </cdr:sp>
  </cdr:relSizeAnchor>
  <cdr:relSizeAnchor xmlns:cdr="http://schemas.openxmlformats.org/drawingml/2006/chartDrawing">
    <cdr:from>
      <cdr:x>0.25912</cdr:x>
      <cdr:y>0.05174</cdr:y>
    </cdr:from>
    <cdr:to>
      <cdr:x>0.34972</cdr:x>
      <cdr:y>0.13503</cdr:y>
    </cdr:to>
    <cdr:sp macro="" textlink="">
      <cdr:nvSpPr>
        <cdr:cNvPr id="10" name="Oval Callout 9"/>
        <cdr:cNvSpPr/>
      </cdr:nvSpPr>
      <cdr:spPr>
        <a:xfrm xmlns:a="http://schemas.openxmlformats.org/drawingml/2006/main">
          <a:off x="1579618" y="210253"/>
          <a:ext cx="552263" cy="338507"/>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7</a:t>
          </a:r>
          <a:r>
            <a:rPr lang="en-US" dirty="0" smtClean="0"/>
            <a:t>%</a:t>
          </a:r>
          <a:endParaRPr lang="en-US" dirty="0"/>
        </a:p>
      </cdr:txBody>
    </cdr:sp>
  </cdr:relSizeAnchor>
  <cdr:relSizeAnchor xmlns:cdr="http://schemas.openxmlformats.org/drawingml/2006/chartDrawing">
    <cdr:from>
      <cdr:x>0.40103</cdr:x>
      <cdr:y>0</cdr:y>
    </cdr:from>
    <cdr:to>
      <cdr:x>0.50328</cdr:x>
      <cdr:y>0.08998</cdr:y>
    </cdr:to>
    <cdr:sp macro="" textlink="">
      <cdr:nvSpPr>
        <cdr:cNvPr id="11" name="Oval Callout 10"/>
        <cdr:cNvSpPr/>
      </cdr:nvSpPr>
      <cdr:spPr>
        <a:xfrm xmlns:a="http://schemas.openxmlformats.org/drawingml/2006/main">
          <a:off x="2444705" y="-539750"/>
          <a:ext cx="623319" cy="365693"/>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.5%</a:t>
          </a:r>
          <a:endParaRPr lang="en-US" dirty="0"/>
        </a:p>
      </cdr:txBody>
    </cdr:sp>
  </cdr:relSizeAnchor>
  <cdr:relSizeAnchor xmlns:cdr="http://schemas.openxmlformats.org/drawingml/2006/chartDrawing">
    <cdr:from>
      <cdr:x>0.3938</cdr:x>
      <cdr:y>0.6358</cdr:y>
    </cdr:from>
    <cdr:to>
      <cdr:x>0.51752</cdr:x>
      <cdr:y>0.75699</cdr:y>
    </cdr:to>
    <cdr:sp macro="" textlink="">
      <cdr:nvSpPr>
        <cdr:cNvPr id="12" name="Oval Callout 11"/>
        <cdr:cNvSpPr/>
      </cdr:nvSpPr>
      <cdr:spPr>
        <a:xfrm xmlns:a="http://schemas.openxmlformats.org/drawingml/2006/main">
          <a:off x="2400577" y="2583894"/>
          <a:ext cx="754214" cy="492508"/>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1.4%</a:t>
          </a:r>
          <a:endParaRPr lang="en-US" dirty="0"/>
        </a:p>
      </cdr:txBody>
    </cdr:sp>
  </cdr:relSizeAnchor>
  <cdr:relSizeAnchor xmlns:cdr="http://schemas.openxmlformats.org/drawingml/2006/chartDrawing">
    <cdr:from>
      <cdr:x>0.38504</cdr:x>
      <cdr:y>0.17595</cdr:y>
    </cdr:from>
    <cdr:to>
      <cdr:x>0.50547</cdr:x>
      <cdr:y>0.29284</cdr:y>
    </cdr:to>
    <cdr:sp macro="" textlink="">
      <cdr:nvSpPr>
        <cdr:cNvPr id="13" name="Oval Callout 12"/>
        <cdr:cNvSpPr/>
      </cdr:nvSpPr>
      <cdr:spPr>
        <a:xfrm xmlns:a="http://schemas.openxmlformats.org/drawingml/2006/main">
          <a:off x="2347181" y="715046"/>
          <a:ext cx="734189" cy="475057"/>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2.5%</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4C3D4A35-FA2F-5845-B425-A1277590B108}" type="datetimeFigureOut">
              <a:rPr lang="en-US" smtClean="0"/>
              <a:t>2017-09-19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655BEB87-8F3E-9046-A13D-5F26761DA180}" type="slidenum">
              <a:rPr lang="en-US" smtClean="0"/>
              <a:t>‹#›</a:t>
            </a:fld>
            <a:endParaRPr lang="en-US"/>
          </a:p>
        </p:txBody>
      </p:sp>
    </p:spTree>
    <p:extLst>
      <p:ext uri="{BB962C8B-B14F-4D97-AF65-F5344CB8AC3E}">
        <p14:creationId xmlns:p14="http://schemas.microsoft.com/office/powerpoint/2010/main" val="6694368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C2545C02-31A0-5841-B748-1025D94E40E7}" type="datetimeFigureOut">
              <a:rPr lang="en-US" smtClean="0"/>
              <a:t>2017-09-19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88AD3B7-B4FE-5E4A-8930-29951D2727CC}" type="slidenum">
              <a:rPr lang="en-US" smtClean="0"/>
              <a:t>‹#›</a:t>
            </a:fld>
            <a:endParaRPr lang="en-US"/>
          </a:p>
        </p:txBody>
      </p:sp>
    </p:spTree>
    <p:extLst>
      <p:ext uri="{BB962C8B-B14F-4D97-AF65-F5344CB8AC3E}">
        <p14:creationId xmlns:p14="http://schemas.microsoft.com/office/powerpoint/2010/main" val="192042422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Blood_plasma" TargetMode="External"/><Relationship Id="rId3" Type="http://schemas.openxmlformats.org/officeDocument/2006/relationships/hyperlink" Target="https://en.wikipedia.org/wiki/Blood" TargetMode="External"/><Relationship Id="rId7" Type="http://schemas.openxmlformats.org/officeDocument/2006/relationships/hyperlink" Target="https://en.wikipedia.org/wiki/Red_blood_cel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Transfusion_medicine" TargetMode="External"/><Relationship Id="rId5" Type="http://schemas.openxmlformats.org/officeDocument/2006/relationships/hyperlink" Target="https://en.wikipedia.org/wiki/Whole_blood" TargetMode="External"/><Relationship Id="rId4" Type="http://schemas.openxmlformats.org/officeDocument/2006/relationships/hyperlink" Target="https://en.wikipedia.org/wiki/Blood_transfusion" TargetMode="External"/><Relationship Id="rId9" Type="http://schemas.openxmlformats.org/officeDocument/2006/relationships/hyperlink" Target="https://en.wikipedia.org/wiki/Platele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lood.ca/en/cordbloo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889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6025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4603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858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teach</a:t>
            </a:r>
            <a:r>
              <a:rPr lang="en-US" baseline="0" dirty="0" smtClean="0"/>
              <a:t> you a little bit about blood.</a:t>
            </a:r>
            <a:endParaRPr lang="en-US" dirty="0"/>
          </a:p>
        </p:txBody>
      </p:sp>
    </p:spTree>
    <p:extLst>
      <p:ext uri="{BB962C8B-B14F-4D97-AF65-F5344CB8AC3E}">
        <p14:creationId xmlns:p14="http://schemas.microsoft.com/office/powerpoint/2010/main" val="334954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There are four components to blood:</a:t>
            </a:r>
          </a:p>
          <a:p>
            <a:r>
              <a:rPr lang="en-US" altLang="en-US" dirty="0" smtClean="0"/>
              <a:t>Red blood cells, plasma, platelets, white blood cells</a:t>
            </a:r>
          </a:p>
          <a:p>
            <a:endParaRPr lang="en-US" altLang="en-US" dirty="0" smtClean="0"/>
          </a:p>
          <a:p>
            <a:endParaRPr lang="en-US" dirty="0"/>
          </a:p>
        </p:txBody>
      </p:sp>
    </p:spTree>
    <p:extLst>
      <p:ext uri="{BB962C8B-B14F-4D97-AF65-F5344CB8AC3E}">
        <p14:creationId xmlns:p14="http://schemas.microsoft.com/office/powerpoint/2010/main" val="390630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Blood is a liquid tissue.  A tissue is a group of cells similar in origin, that work together to perform a specific function.</a:t>
            </a:r>
          </a:p>
          <a:p>
            <a:endParaRPr lang="en-US" altLang="en-US" dirty="0" smtClean="0"/>
          </a:p>
          <a:p>
            <a:r>
              <a:rPr lang="en-US" altLang="en-US" b="1" dirty="0" smtClean="0"/>
              <a:t>Q: Can anyone tell me, what are some of the functions of blood?</a:t>
            </a:r>
          </a:p>
          <a:p>
            <a:endParaRPr lang="en-US" altLang="en-US" dirty="0" smtClean="0"/>
          </a:p>
          <a:p>
            <a:r>
              <a:rPr lang="en-US" altLang="en-US" dirty="0" smtClean="0"/>
              <a:t>A: Transport Oxygen and nutrients to tissues</a:t>
            </a:r>
          </a:p>
          <a:p>
            <a:r>
              <a:rPr lang="en-US" altLang="en-US" dirty="0" smtClean="0"/>
              <a:t>Carries carbon dioxide and waste products away from tissues</a:t>
            </a:r>
          </a:p>
          <a:p>
            <a:r>
              <a:rPr lang="en-US" altLang="en-US" dirty="0" smtClean="0"/>
              <a:t>Carries hormones to their target issues</a:t>
            </a:r>
          </a:p>
          <a:p>
            <a:r>
              <a:rPr lang="en-US" altLang="en-US" dirty="0" smtClean="0"/>
              <a:t>Plays a role in temperature and fluid regulation</a:t>
            </a:r>
          </a:p>
          <a:p>
            <a:r>
              <a:rPr lang="en-US" altLang="en-US" dirty="0" smtClean="0"/>
              <a:t>Protects the body from bacteria and foreign substances</a:t>
            </a:r>
          </a:p>
          <a:p>
            <a:endParaRPr lang="en-US" altLang="en-US" dirty="0" smtClean="0"/>
          </a:p>
          <a:p>
            <a:endParaRPr lang="en-US" altLang="en-US" dirty="0" smtClean="0"/>
          </a:p>
          <a:p>
            <a:r>
              <a:rPr lang="en-US" altLang="en-US" dirty="0" smtClean="0"/>
              <a:t>Blood</a:t>
            </a:r>
            <a:r>
              <a:rPr lang="en-US" altLang="en-US" baseline="0" dirty="0" smtClean="0"/>
              <a:t> is essential to sustaining life, and a common factor between all of us!</a:t>
            </a:r>
            <a:endParaRPr lang="en-US" altLang="en-US" dirty="0" smtClean="0"/>
          </a:p>
          <a:p>
            <a:endParaRPr lang="en-US" altLang="en-US" dirty="0" smtClean="0"/>
          </a:p>
          <a:p>
            <a:endParaRPr lang="en-US" altLang="en-US" dirty="0" smtClean="0"/>
          </a:p>
          <a:p>
            <a:endParaRPr lang="en-US" dirty="0"/>
          </a:p>
        </p:txBody>
      </p:sp>
    </p:spTree>
    <p:extLst>
      <p:ext uri="{BB962C8B-B14F-4D97-AF65-F5344CB8AC3E}">
        <p14:creationId xmlns:p14="http://schemas.microsoft.com/office/powerpoint/2010/main" val="341668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All blood products have a shelf life: </a:t>
            </a:r>
          </a:p>
          <a:p>
            <a:endParaRPr lang="en-US" altLang="en-US" dirty="0" smtClean="0"/>
          </a:p>
          <a:p>
            <a:r>
              <a:rPr lang="en-US" altLang="en-US" dirty="0" smtClean="0"/>
              <a:t>Red blood cells – 42 days</a:t>
            </a:r>
          </a:p>
          <a:p>
            <a:r>
              <a:rPr lang="en-US" altLang="en-US" dirty="0" smtClean="0"/>
              <a:t>Platelets – 5 Days </a:t>
            </a:r>
          </a:p>
          <a:p>
            <a:pPr eaLnBrk="1" hangingPunct="1"/>
            <a:r>
              <a:rPr lang="en-US" altLang="en-US" dirty="0" smtClean="0"/>
              <a:t>Plasma frozen up to 1 year.  </a:t>
            </a:r>
          </a:p>
          <a:p>
            <a:pPr eaLnBrk="1" hangingPunct="1"/>
            <a:endParaRPr lang="en-US" altLang="en-US" dirty="0" smtClean="0"/>
          </a:p>
          <a:p>
            <a:pPr eaLnBrk="1" hangingPunct="1"/>
            <a:r>
              <a:rPr lang="en-US" altLang="en-US" dirty="0" smtClean="0"/>
              <a:t>Plasma is the liquid that cells are suspended in, containing many of the body's proteins that help fight infection and help clotting. It distributes nutrients to tissues and transports waste products to the lungs, liver and kidneys, which expel them. It is the plasma portion of our blood that helps transport our red blood cells, platelets, and white blood cells throughout our body.</a:t>
            </a:r>
          </a:p>
          <a:p>
            <a:pPr eaLnBrk="1" hangingPunct="1"/>
            <a:r>
              <a:rPr lang="en-US" altLang="en-US" dirty="0" smtClean="0"/>
              <a:t> </a:t>
            </a:r>
          </a:p>
          <a:p>
            <a:r>
              <a:rPr lang="en-US" altLang="en-US" dirty="0" smtClean="0"/>
              <a:t>As</a:t>
            </a:r>
            <a:r>
              <a:rPr lang="en-US" altLang="en-US" baseline="0" dirty="0" smtClean="0"/>
              <a:t> m</a:t>
            </a:r>
            <a:r>
              <a:rPr lang="en-US" altLang="en-US" dirty="0" smtClean="0"/>
              <a:t>ost donations are used with 5 days,</a:t>
            </a:r>
            <a:r>
              <a:rPr lang="en-US" altLang="en-US" baseline="0" dirty="0" smtClean="0"/>
              <a:t> t</a:t>
            </a:r>
            <a:r>
              <a:rPr lang="en-US" altLang="en-US" dirty="0" smtClean="0"/>
              <a:t>he need for blood is constant.   </a:t>
            </a:r>
          </a:p>
        </p:txBody>
      </p:sp>
    </p:spTree>
    <p:extLst>
      <p:ext uri="{BB962C8B-B14F-4D97-AF65-F5344CB8AC3E}">
        <p14:creationId xmlns:p14="http://schemas.microsoft.com/office/powerpoint/2010/main" val="2601743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solidFill>
                  <a:schemeClr val="tx1">
                    <a:lumMod val="95000"/>
                    <a:lumOff val="5000"/>
                  </a:schemeClr>
                </a:solidFill>
                <a:latin typeface="+mn-lt"/>
              </a:rPr>
              <a:t>These components are then manufactured into a </a:t>
            </a:r>
            <a:r>
              <a:rPr lang="en-US" b="1" dirty="0" smtClean="0">
                <a:solidFill>
                  <a:schemeClr val="tx1">
                    <a:lumMod val="95000"/>
                    <a:lumOff val="5000"/>
                  </a:schemeClr>
                </a:solidFill>
                <a:latin typeface="+mn-lt"/>
              </a:rPr>
              <a:t>blood product.  </a:t>
            </a:r>
          </a:p>
          <a:p>
            <a:pPr eaLnBrk="1" hangingPunct="1">
              <a:defRPr/>
            </a:pPr>
            <a:endParaRPr lang="en-US" b="1" dirty="0" smtClean="0">
              <a:solidFill>
                <a:schemeClr val="tx1">
                  <a:lumMod val="95000"/>
                  <a:lumOff val="5000"/>
                </a:schemeClr>
              </a:solidFill>
              <a:latin typeface="+mn-lt"/>
            </a:endParaRPr>
          </a:p>
          <a:p>
            <a:pPr eaLnBrk="1" hangingPunct="1">
              <a:defRPr/>
            </a:pPr>
            <a:r>
              <a:rPr lang="en-US" b="1" dirty="0" smtClean="0">
                <a:solidFill>
                  <a:schemeClr val="tx1">
                    <a:lumMod val="95000"/>
                    <a:lumOff val="5000"/>
                  </a:schemeClr>
                </a:solidFill>
                <a:latin typeface="+mn-lt"/>
              </a:rPr>
              <a:t>A blood product</a:t>
            </a:r>
            <a:r>
              <a:rPr lang="en-US" dirty="0" smtClean="0">
                <a:solidFill>
                  <a:schemeClr val="tx1">
                    <a:lumMod val="95000"/>
                    <a:lumOff val="5000"/>
                  </a:schemeClr>
                </a:solidFill>
                <a:latin typeface="+mn-lt"/>
              </a:rPr>
              <a:t> is any component of the </a:t>
            </a:r>
            <a:r>
              <a:rPr lang="en-US" dirty="0" smtClean="0">
                <a:solidFill>
                  <a:schemeClr val="tx1">
                    <a:lumMod val="95000"/>
                    <a:lumOff val="5000"/>
                  </a:schemeClr>
                </a:solidFill>
                <a:latin typeface="+mn-lt"/>
                <a:hlinkClick r:id="rId3" tooltip="Blood"/>
              </a:rPr>
              <a:t>blood</a:t>
            </a:r>
            <a:r>
              <a:rPr lang="en-US" dirty="0" smtClean="0">
                <a:solidFill>
                  <a:schemeClr val="tx1">
                    <a:lumMod val="95000"/>
                    <a:lumOff val="5000"/>
                  </a:schemeClr>
                </a:solidFill>
                <a:latin typeface="+mn-lt"/>
              </a:rPr>
              <a:t> which is collected from a donor for use in a </a:t>
            </a:r>
            <a:r>
              <a:rPr lang="en-US" dirty="0" smtClean="0">
                <a:solidFill>
                  <a:schemeClr val="tx1">
                    <a:lumMod val="95000"/>
                    <a:lumOff val="5000"/>
                  </a:schemeClr>
                </a:solidFill>
                <a:latin typeface="+mn-lt"/>
                <a:hlinkClick r:id="rId4" tooltip="Blood transfusion"/>
              </a:rPr>
              <a:t>blood transfusion</a:t>
            </a:r>
            <a:r>
              <a:rPr lang="en-US" dirty="0" smtClean="0">
                <a:solidFill>
                  <a:schemeClr val="tx1">
                    <a:lumMod val="95000"/>
                    <a:lumOff val="5000"/>
                  </a:schemeClr>
                </a:solidFill>
                <a:latin typeface="+mn-lt"/>
              </a:rPr>
              <a:t>. </a:t>
            </a:r>
            <a:r>
              <a:rPr lang="en-US" dirty="0" smtClean="0">
                <a:solidFill>
                  <a:schemeClr val="tx1">
                    <a:lumMod val="95000"/>
                    <a:lumOff val="5000"/>
                  </a:schemeClr>
                </a:solidFill>
                <a:latin typeface="+mn-lt"/>
                <a:hlinkClick r:id="rId5" tooltip="Whole blood"/>
              </a:rPr>
              <a:t>Whole blood</a:t>
            </a:r>
            <a:r>
              <a:rPr lang="en-US" dirty="0" smtClean="0">
                <a:solidFill>
                  <a:schemeClr val="tx1">
                    <a:lumMod val="95000"/>
                    <a:lumOff val="5000"/>
                  </a:schemeClr>
                </a:solidFill>
                <a:latin typeface="+mn-lt"/>
              </a:rPr>
              <a:t> is uncommonly used in </a:t>
            </a:r>
            <a:r>
              <a:rPr lang="en-US" dirty="0" smtClean="0">
                <a:solidFill>
                  <a:schemeClr val="tx1">
                    <a:lumMod val="95000"/>
                    <a:lumOff val="5000"/>
                  </a:schemeClr>
                </a:solidFill>
                <a:latin typeface="+mn-lt"/>
                <a:hlinkClick r:id="rId6" tooltip="Transfusion medicine"/>
              </a:rPr>
              <a:t>transfusion medicine</a:t>
            </a:r>
            <a:r>
              <a:rPr lang="en-US" dirty="0" smtClean="0">
                <a:solidFill>
                  <a:schemeClr val="tx1">
                    <a:lumMod val="95000"/>
                    <a:lumOff val="5000"/>
                  </a:schemeClr>
                </a:solidFill>
                <a:latin typeface="+mn-lt"/>
              </a:rPr>
              <a:t> at present; most blood products consist of specific processed components such as </a:t>
            </a:r>
            <a:r>
              <a:rPr lang="en-US" u="sng" dirty="0" smtClean="0">
                <a:solidFill>
                  <a:schemeClr val="tx1">
                    <a:lumMod val="95000"/>
                    <a:lumOff val="5000"/>
                  </a:schemeClr>
                </a:solidFill>
                <a:latin typeface="+mn-lt"/>
                <a:hlinkClick r:id="rId7" tooltip="Red blood cell"/>
              </a:rPr>
              <a:t>red blood cells</a:t>
            </a:r>
            <a:r>
              <a:rPr lang="en-US" dirty="0" smtClean="0">
                <a:solidFill>
                  <a:schemeClr val="tx1">
                    <a:lumMod val="95000"/>
                    <a:lumOff val="5000"/>
                  </a:schemeClr>
                </a:solidFill>
                <a:latin typeface="+mn-lt"/>
              </a:rPr>
              <a:t>, </a:t>
            </a:r>
            <a:r>
              <a:rPr lang="en-US" dirty="0" smtClean="0">
                <a:solidFill>
                  <a:schemeClr val="tx1">
                    <a:lumMod val="95000"/>
                    <a:lumOff val="5000"/>
                  </a:schemeClr>
                </a:solidFill>
                <a:latin typeface="+mn-lt"/>
                <a:hlinkClick r:id="rId8" tooltip="Blood plasma"/>
              </a:rPr>
              <a:t>blood plasma</a:t>
            </a:r>
            <a:r>
              <a:rPr lang="en-US" dirty="0" smtClean="0">
                <a:solidFill>
                  <a:schemeClr val="tx1">
                    <a:lumMod val="95000"/>
                    <a:lumOff val="5000"/>
                  </a:schemeClr>
                </a:solidFill>
                <a:latin typeface="+mn-lt"/>
              </a:rPr>
              <a:t>, or </a:t>
            </a:r>
            <a:r>
              <a:rPr lang="en-US" dirty="0" smtClean="0">
                <a:solidFill>
                  <a:schemeClr val="tx1">
                    <a:lumMod val="95000"/>
                    <a:lumOff val="5000"/>
                  </a:schemeClr>
                </a:solidFill>
                <a:latin typeface="+mn-lt"/>
                <a:hlinkClick r:id="rId9" tooltip="Platelet"/>
              </a:rPr>
              <a:t>platelets</a:t>
            </a:r>
            <a:r>
              <a:rPr lang="en-US" dirty="0" smtClean="0">
                <a:solidFill>
                  <a:schemeClr val="tx1">
                    <a:lumMod val="95000"/>
                    <a:lumOff val="5000"/>
                  </a:schemeClr>
                </a:solidFill>
                <a:latin typeface="+mn-lt"/>
              </a:rPr>
              <a:t>.  </a:t>
            </a:r>
          </a:p>
          <a:p>
            <a:pPr eaLnBrk="1" hangingPunct="1">
              <a:defRPr/>
            </a:pPr>
            <a:r>
              <a:rPr lang="en-US" dirty="0" smtClean="0">
                <a:solidFill>
                  <a:schemeClr val="tx1">
                    <a:lumMod val="95000"/>
                    <a:lumOff val="5000"/>
                  </a:schemeClr>
                </a:solidFill>
                <a:latin typeface="+mn-lt"/>
              </a:rPr>
              <a:t/>
            </a:r>
            <a:br>
              <a:rPr lang="en-US" dirty="0" smtClean="0">
                <a:solidFill>
                  <a:schemeClr val="tx1">
                    <a:lumMod val="95000"/>
                    <a:lumOff val="5000"/>
                  </a:schemeClr>
                </a:solidFill>
                <a:latin typeface="+mn-lt"/>
              </a:rPr>
            </a:br>
            <a:r>
              <a:rPr lang="en-US" dirty="0" smtClean="0">
                <a:solidFill>
                  <a:schemeClr val="tx1">
                    <a:lumMod val="95000"/>
                    <a:lumOff val="5000"/>
                  </a:schemeClr>
                </a:solidFill>
                <a:latin typeface="+mn-lt"/>
              </a:rPr>
              <a:t>What can these components be used for? </a:t>
            </a:r>
          </a:p>
          <a:p>
            <a:pPr eaLnBrk="1" hangingPunct="1">
              <a:defRPr/>
            </a:pPr>
            <a:endParaRPr lang="en-US" dirty="0" smtClean="0">
              <a:solidFill>
                <a:schemeClr val="tx1">
                  <a:lumMod val="95000"/>
                  <a:lumOff val="5000"/>
                </a:schemeClr>
              </a:solidFill>
              <a:latin typeface="+mn-lt"/>
            </a:endParaRPr>
          </a:p>
          <a:p>
            <a:pPr eaLnBrk="1" hangingPunct="1">
              <a:defRPr/>
            </a:pPr>
            <a:r>
              <a:rPr lang="en-US" dirty="0" smtClean="0">
                <a:solidFill>
                  <a:schemeClr val="tx1">
                    <a:lumMod val="95000"/>
                    <a:lumOff val="5000"/>
                  </a:schemeClr>
                </a:solidFill>
                <a:latin typeface="+mn-lt"/>
              </a:rPr>
              <a:t>Red blood cells – can be used to help accident victims, surgical patients and people with anemia.</a:t>
            </a:r>
          </a:p>
          <a:p>
            <a:pPr eaLnBrk="1" hangingPunct="1">
              <a:defRPr/>
            </a:pPr>
            <a:endParaRPr lang="en-US" dirty="0" smtClean="0">
              <a:solidFill>
                <a:schemeClr val="tx1">
                  <a:lumMod val="95000"/>
                  <a:lumOff val="5000"/>
                </a:schemeClr>
              </a:solidFill>
              <a:latin typeface="+mn-lt"/>
            </a:endParaRPr>
          </a:p>
          <a:p>
            <a:pPr eaLnBrk="1" hangingPunct="1">
              <a:defRPr/>
            </a:pPr>
            <a:r>
              <a:rPr lang="en-US" dirty="0" smtClean="0">
                <a:solidFill>
                  <a:schemeClr val="tx1">
                    <a:lumMod val="95000"/>
                    <a:lumOff val="5000"/>
                  </a:schemeClr>
                </a:solidFill>
                <a:latin typeface="+mn-lt"/>
              </a:rPr>
              <a:t>Plasma – is effective in treating patients suffering from shock and burns.</a:t>
            </a:r>
          </a:p>
          <a:p>
            <a:pPr eaLnBrk="1" hangingPunct="1">
              <a:defRPr/>
            </a:pPr>
            <a:endParaRPr lang="en-US" dirty="0" smtClean="0">
              <a:solidFill>
                <a:schemeClr val="tx1">
                  <a:lumMod val="95000"/>
                  <a:lumOff val="5000"/>
                </a:schemeClr>
              </a:solidFill>
              <a:latin typeface="+mn-lt"/>
            </a:endParaRPr>
          </a:p>
          <a:p>
            <a:pPr eaLnBrk="1" hangingPunct="1">
              <a:defRPr/>
            </a:pPr>
            <a:r>
              <a:rPr lang="en-US" dirty="0" smtClean="0">
                <a:solidFill>
                  <a:schemeClr val="tx1">
                    <a:lumMod val="95000"/>
                    <a:lumOff val="5000"/>
                  </a:schemeClr>
                </a:solidFill>
                <a:latin typeface="+mn-lt"/>
              </a:rPr>
              <a:t>Platelets – are our </a:t>
            </a:r>
            <a:r>
              <a:rPr lang="en-CA" altLang="en-US" dirty="0" smtClean="0">
                <a:latin typeface="+mn-lt"/>
              </a:rPr>
              <a:t>smallest cells and help to clot the blood in the event of a broken blood vessel.  Platelets can be used to treat leukemia and other cancer patients; people with bleeding disorders. </a:t>
            </a:r>
          </a:p>
          <a:p>
            <a:pPr eaLnBrk="1" hangingPunct="1">
              <a:defRPr/>
            </a:pPr>
            <a:endParaRPr lang="en-US" dirty="0" smtClean="0">
              <a:solidFill>
                <a:schemeClr val="tx1">
                  <a:lumMod val="95000"/>
                  <a:lumOff val="5000"/>
                </a:schemeClr>
              </a:solidFill>
              <a:latin typeface="+mn-lt"/>
            </a:endParaRPr>
          </a:p>
          <a:p>
            <a:pPr eaLnBrk="1" hangingPunct="1">
              <a:defRPr/>
            </a:pPr>
            <a:r>
              <a:rPr lang="en-CA" altLang="en-US" dirty="0" smtClean="0">
                <a:latin typeface="+mn-lt"/>
              </a:rPr>
              <a:t>White Blood Cells are not transfused, as they contain unique antibodies that could be harmful to a sick patient</a:t>
            </a:r>
          </a:p>
          <a:p>
            <a:pPr eaLnBrk="1" hangingPunct="1">
              <a:defRPr/>
            </a:pPr>
            <a:endParaRPr lang="en-US" dirty="0" smtClean="0">
              <a:solidFill>
                <a:schemeClr val="tx1">
                  <a:lumMod val="95000"/>
                  <a:lumOff val="5000"/>
                </a:schemeClr>
              </a:solidFill>
            </a:endParaRPr>
          </a:p>
          <a:p>
            <a:pPr eaLnBrk="1" hangingPunct="1">
              <a:defRPr/>
            </a:pPr>
            <a:r>
              <a:rPr lang="en-US" altLang="en-US" dirty="0" smtClean="0"/>
              <a:t>These components may be transfused separately or together depending on the treatment the patient requires to treat their condition.</a:t>
            </a:r>
            <a:endParaRPr lang="en-US" altLang="en-US" dirty="0" smtClean="0">
              <a:solidFill>
                <a:schemeClr val="tx1">
                  <a:lumMod val="95000"/>
                  <a:lumOff val="5000"/>
                </a:schemeClr>
              </a:solidFill>
            </a:endParaRPr>
          </a:p>
          <a:p>
            <a:pPr eaLnBrk="1" hangingPunct="1">
              <a:defRPr/>
            </a:pPr>
            <a:endParaRPr lang="en-US" altLang="en-US" dirty="0" smtClean="0">
              <a:solidFill>
                <a:schemeClr val="tx1">
                  <a:lumMod val="95000"/>
                  <a:lumOff val="5000"/>
                </a:schemeClr>
              </a:solidFill>
            </a:endParaRPr>
          </a:p>
          <a:p>
            <a:pPr eaLnBrk="1" hangingPunct="1">
              <a:defRPr/>
            </a:pPr>
            <a:endParaRPr lang="en-CA" altLang="en-US" dirty="0" smtClean="0"/>
          </a:p>
          <a:p>
            <a:endParaRPr lang="en-US" dirty="0"/>
          </a:p>
        </p:txBody>
      </p:sp>
    </p:spTree>
    <p:extLst>
      <p:ext uri="{BB962C8B-B14F-4D97-AF65-F5344CB8AC3E}">
        <p14:creationId xmlns:p14="http://schemas.microsoft.com/office/powerpoint/2010/main" val="1998240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This chart shows you the percentage of blood types among Canadians. </a:t>
            </a:r>
          </a:p>
          <a:p>
            <a:pPr eaLnBrk="1" hangingPunct="1"/>
            <a:endParaRPr lang="en-US" altLang="en-US" sz="1200" dirty="0" smtClean="0"/>
          </a:p>
          <a:p>
            <a:pPr eaLnBrk="1" hangingPunct="1"/>
            <a:r>
              <a:rPr lang="en-US" altLang="en-US" sz="1200" dirty="0" smtClean="0"/>
              <a:t>O positive blood is the most common in Canada. AB negative is the most rare.</a:t>
            </a:r>
          </a:p>
          <a:p>
            <a:pPr eaLnBrk="1" hangingPunct="1"/>
            <a:endParaRPr lang="en-US" altLang="en-US" sz="1200" dirty="0" smtClean="0"/>
          </a:p>
          <a:p>
            <a:pPr eaLnBrk="1" hangingPunct="1"/>
            <a:r>
              <a:rPr lang="en-US" altLang="en-US" sz="1200" dirty="0" smtClean="0"/>
              <a:t>O –  which represents only 7% of the Canadian population is the blood type that is the highest in demand because it is compatible with all blood groups and is used in emergency situations – when seconds count! </a:t>
            </a:r>
          </a:p>
          <a:p>
            <a:pPr eaLnBrk="1" hangingPunct="1"/>
            <a:endParaRPr lang="en-US" altLang="en-US" sz="1200" dirty="0" smtClean="0"/>
          </a:p>
          <a:p>
            <a:pPr eaLnBrk="1" hangingPunct="1"/>
            <a:r>
              <a:rPr lang="en-US" altLang="en-US" sz="1200" dirty="0" smtClean="0"/>
              <a:t>AB – is the rarest blood type representing .5% of the Canadian population. AB – blood type can receive blood from all negative blood types.</a:t>
            </a:r>
          </a:p>
          <a:p>
            <a:pPr eaLnBrk="1" hangingPunct="1"/>
            <a:endParaRPr lang="en-US" altLang="en-US" sz="1200" dirty="0" smtClean="0"/>
          </a:p>
          <a:p>
            <a:pPr eaLnBrk="1" hangingPunct="1"/>
            <a:r>
              <a:rPr lang="en-US" altLang="en-US" sz="1200" dirty="0" smtClean="0"/>
              <a:t>However, all blood types are needed. </a:t>
            </a:r>
          </a:p>
          <a:p>
            <a:pPr eaLnBrk="1" hangingPunct="1"/>
            <a:r>
              <a:rPr lang="en-US" altLang="en-US" sz="1200" dirty="0" smtClean="0"/>
              <a:t> </a:t>
            </a:r>
          </a:p>
          <a:p>
            <a:pPr eaLnBrk="1" hangingPunct="1"/>
            <a:endParaRPr lang="en-US" altLang="en-US" sz="1200" dirty="0" smtClean="0"/>
          </a:p>
          <a:p>
            <a:endParaRPr lang="en-US" dirty="0"/>
          </a:p>
        </p:txBody>
      </p:sp>
    </p:spTree>
    <p:extLst>
      <p:ext uri="{BB962C8B-B14F-4D97-AF65-F5344CB8AC3E}">
        <p14:creationId xmlns:p14="http://schemas.microsoft.com/office/powerpoint/2010/main" val="387865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Not only does blood have a shelf life – not all blood groups are compatible with each other.  </a:t>
            </a:r>
          </a:p>
          <a:p>
            <a:endParaRPr lang="en-US" altLang="en-US" dirty="0" smtClean="0"/>
          </a:p>
          <a:p>
            <a:r>
              <a:rPr lang="en-US" altLang="en-US" dirty="0" smtClean="0"/>
              <a:t>As you can see from this chart:</a:t>
            </a:r>
          </a:p>
          <a:p>
            <a:r>
              <a:rPr lang="en-US" altLang="en-US" dirty="0" smtClean="0"/>
              <a:t>O- universal donor</a:t>
            </a:r>
          </a:p>
          <a:p>
            <a:r>
              <a:rPr lang="en-US" altLang="en-US" dirty="0" smtClean="0"/>
              <a:t>AB + universal recipient</a:t>
            </a:r>
          </a:p>
        </p:txBody>
      </p:sp>
    </p:spTree>
    <p:extLst>
      <p:ext uri="{BB962C8B-B14F-4D97-AF65-F5344CB8AC3E}">
        <p14:creationId xmlns:p14="http://schemas.microsoft.com/office/powerpoint/2010/main" val="85746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866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1048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5799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CA" altLang="en-US" sz="1200" dirty="0" smtClean="0">
                <a:latin typeface="+mn-lt"/>
              </a:rPr>
              <a:t>Donating blood is easier than you’d think. To donate, you must be 17 years of age, in general good health, and feeling well on the day of your donation. </a:t>
            </a:r>
            <a:r>
              <a:rPr lang="en-CA" altLang="en-US" sz="2800" dirty="0" smtClean="0">
                <a:latin typeface="+mn-lt"/>
                <a:cs typeface="Arial" charset="0"/>
              </a:rPr>
              <a:t>It’s important</a:t>
            </a:r>
            <a:r>
              <a:rPr lang="en-CA" altLang="en-US" sz="2800" baseline="0" dirty="0" smtClean="0">
                <a:latin typeface="+mn-lt"/>
                <a:cs typeface="Arial" charset="0"/>
              </a:rPr>
              <a:t> to h</a:t>
            </a:r>
            <a:r>
              <a:rPr lang="en-CA" altLang="en-US" sz="2800" dirty="0" smtClean="0">
                <a:latin typeface="+mn-lt"/>
                <a:cs typeface="Arial" charset="0"/>
              </a:rPr>
              <a:t>ave had a good</a:t>
            </a:r>
            <a:r>
              <a:rPr lang="en-CA" altLang="en-US" sz="2800" baseline="0" dirty="0" smtClean="0">
                <a:latin typeface="+mn-lt"/>
                <a:cs typeface="Arial" charset="0"/>
              </a:rPr>
              <a:t> meal before your appointment, and to stay well hydrated by drinking lots of fluids 1-2 days prior. </a:t>
            </a:r>
            <a:br>
              <a:rPr lang="en-CA" altLang="en-US" sz="2800" baseline="0" dirty="0" smtClean="0">
                <a:latin typeface="+mn-lt"/>
                <a:cs typeface="Arial" charset="0"/>
              </a:rPr>
            </a:br>
            <a:endParaRPr lang="en-CA" altLang="en-US" sz="1200" dirty="0" smtClean="0">
              <a:latin typeface="+mn-lt"/>
            </a:endParaRPr>
          </a:p>
          <a:p>
            <a:pPr eaLnBrk="1" hangingPunct="1"/>
            <a:r>
              <a:rPr lang="en-CA" altLang="en-US" sz="1200" dirty="0" smtClean="0">
                <a:latin typeface="+mn-lt"/>
              </a:rPr>
              <a:t>There are four steps to the process:</a:t>
            </a:r>
            <a:br>
              <a:rPr lang="en-CA" altLang="en-US" sz="1200" dirty="0" smtClean="0">
                <a:latin typeface="+mn-lt"/>
              </a:rPr>
            </a:br>
            <a:r>
              <a:rPr lang="en-CA" altLang="en-US" sz="1200" dirty="0" smtClean="0">
                <a:latin typeface="+mn-lt"/>
              </a:rPr>
              <a:t/>
            </a:r>
            <a:br>
              <a:rPr lang="en-CA" altLang="en-US" sz="1200" dirty="0" smtClean="0">
                <a:latin typeface="+mn-lt"/>
              </a:rPr>
            </a:br>
            <a:r>
              <a:rPr lang="en-CA" altLang="en-US" sz="1200" dirty="0" smtClean="0">
                <a:latin typeface="+mn-lt"/>
              </a:rPr>
              <a:t>Step</a:t>
            </a:r>
            <a:r>
              <a:rPr lang="en-CA" altLang="en-US" sz="1200" baseline="0" dirty="0" smtClean="0">
                <a:latin typeface="+mn-lt"/>
              </a:rPr>
              <a:t> 1 is</a:t>
            </a:r>
            <a:r>
              <a:rPr lang="en-CA" altLang="en-US" sz="1200" dirty="0" smtClean="0">
                <a:latin typeface="+mn-lt"/>
              </a:rPr>
              <a:t> the Help Station - You</a:t>
            </a:r>
            <a:r>
              <a:rPr lang="en-CA" altLang="en-US" sz="1200" baseline="0" dirty="0" smtClean="0">
                <a:latin typeface="+mn-lt"/>
              </a:rPr>
              <a:t> will need to provide i</a:t>
            </a:r>
            <a:r>
              <a:rPr lang="en-CA" altLang="en-US" sz="1200" dirty="0" smtClean="0">
                <a:latin typeface="+mn-lt"/>
              </a:rPr>
              <a:t>dentification with a full name and signature, or a full name and photograph, such as a valid driver’s license. If this is your first donation, you</a:t>
            </a:r>
            <a:r>
              <a:rPr lang="en-CA" altLang="en-US" sz="1200" baseline="0" dirty="0" smtClean="0">
                <a:latin typeface="+mn-lt"/>
              </a:rPr>
              <a:t> will go to the help station where they will provide you with a temporary donor card. You will receive your printed donor card in a few weeks following your donation. </a:t>
            </a:r>
          </a:p>
          <a:p>
            <a:pPr eaLnBrk="1" hangingPunct="1"/>
            <a:endParaRPr lang="en-CA" altLang="en-US" sz="1200" baseline="0" dirty="0" smtClean="0">
              <a:latin typeface="+mn-lt"/>
            </a:endParaRPr>
          </a:p>
          <a:p>
            <a:pPr eaLnBrk="1" hangingPunct="1"/>
            <a:r>
              <a:rPr lang="en-CA" altLang="en-US" sz="1200" baseline="0" dirty="0" smtClean="0">
                <a:latin typeface="+mn-lt"/>
              </a:rPr>
              <a:t>If you already have a donor card, you can skip this step and move on. </a:t>
            </a:r>
            <a:br>
              <a:rPr lang="en-CA" altLang="en-US" sz="1200" baseline="0" dirty="0" smtClean="0">
                <a:latin typeface="+mn-lt"/>
              </a:rPr>
            </a:br>
            <a:r>
              <a:rPr lang="en-CA" altLang="en-US" sz="1200" baseline="0" dirty="0" smtClean="0">
                <a:latin typeface="+mn-lt"/>
              </a:rPr>
              <a:t/>
            </a:r>
            <a:br>
              <a:rPr lang="en-CA" altLang="en-US" sz="1200" baseline="0" dirty="0" smtClean="0">
                <a:latin typeface="+mn-lt"/>
              </a:rPr>
            </a:br>
            <a:r>
              <a:rPr lang="en-CA" altLang="en-US" sz="1200" baseline="0" dirty="0" smtClean="0">
                <a:latin typeface="+mn-lt"/>
              </a:rPr>
              <a:t>We also have a new feature called a Q-Pass which allows you to skip steps one and two, but we’ll get to that in a minute.</a:t>
            </a:r>
            <a:r>
              <a:rPr lang="en-CA" altLang="en-US" sz="1200" dirty="0" smtClean="0">
                <a:latin typeface="+mn-lt"/>
              </a:rPr>
              <a:t/>
            </a:r>
            <a:br>
              <a:rPr lang="en-CA" altLang="en-US" sz="1200" dirty="0" smtClean="0">
                <a:latin typeface="+mn-lt"/>
              </a:rPr>
            </a:br>
            <a:r>
              <a:rPr lang="en-CA" altLang="en-US" sz="1200" dirty="0" smtClean="0">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1200" dirty="0" smtClean="0">
                <a:latin typeface="+mn-lt"/>
              </a:rPr>
              <a:t>Step 2 is the Donor</a:t>
            </a:r>
            <a:r>
              <a:rPr lang="en-CA" altLang="en-US" sz="1200" baseline="0" dirty="0" smtClean="0">
                <a:latin typeface="+mn-lt"/>
              </a:rPr>
              <a:t> Questionnaire – Once you have your donor card in hand, we will scan it and you can begin your </a:t>
            </a:r>
            <a:r>
              <a:rPr lang="en-CA" altLang="en-US" sz="1200" dirty="0" smtClean="0">
                <a:latin typeface="+mn-lt"/>
              </a:rPr>
              <a:t>electronic</a:t>
            </a:r>
            <a:r>
              <a:rPr lang="en-CA" altLang="en-US" sz="1200" baseline="0" dirty="0" smtClean="0">
                <a:latin typeface="+mn-lt"/>
              </a:rPr>
              <a:t> questionnaire. It can be completed quickly on a tablet on-site. </a:t>
            </a:r>
            <a:r>
              <a:rPr lang="en-CA" altLang="en-US" sz="1200" dirty="0" smtClean="0">
                <a:latin typeface="+mn-lt"/>
              </a:rPr>
              <a:t>It’s</a:t>
            </a:r>
            <a:r>
              <a:rPr lang="en-CA" altLang="en-US" sz="1200" baseline="0" dirty="0" smtClean="0">
                <a:latin typeface="+mn-lt"/>
              </a:rPr>
              <a:t> </a:t>
            </a:r>
            <a:r>
              <a:rPr lang="en-CA" altLang="en-US" sz="1200" dirty="0" smtClean="0">
                <a:latin typeface="+mn-lt"/>
              </a:rPr>
              <a:t>designed to determine if it is safe for you to donate blood.</a:t>
            </a:r>
          </a:p>
          <a:p>
            <a:pPr eaLnBrk="1" hangingPunct="1"/>
            <a:endParaRPr lang="en-CA" altLang="en-US" sz="1200" dirty="0" smtClean="0">
              <a:latin typeface="+mn-lt"/>
            </a:endParaRPr>
          </a:p>
          <a:p>
            <a:pPr eaLnBrk="1" hangingPunct="1"/>
            <a:r>
              <a:rPr lang="en-CA" altLang="en-US" sz="1200" dirty="0" smtClean="0">
                <a:latin typeface="+mn-lt"/>
              </a:rPr>
              <a:t>You will also be asked to read a pamphlet called “</a:t>
            </a:r>
            <a:r>
              <a:rPr lang="en-CA" altLang="en-US" sz="1200" i="1" dirty="0" smtClean="0">
                <a:latin typeface="+mn-lt"/>
              </a:rPr>
              <a:t>What You Must Know</a:t>
            </a:r>
            <a:r>
              <a:rPr lang="en-CA" altLang="en-US" sz="1200" dirty="0" smtClean="0">
                <a:latin typeface="+mn-lt"/>
              </a:rPr>
              <a:t>,” which provides general information on high risk activities, donating blood, and what happens after you donate. </a:t>
            </a:r>
          </a:p>
          <a:p>
            <a:pPr eaLnBrk="1" hangingPunct="1"/>
            <a:r>
              <a:rPr lang="en-CA" altLang="en-US" sz="1200" dirty="0" smtClean="0">
                <a:latin typeface="+mn-lt"/>
              </a:rPr>
              <a:t/>
            </a:r>
            <a:br>
              <a:rPr lang="en-CA" altLang="en-US" sz="1200" dirty="0" smtClean="0">
                <a:latin typeface="+mn-lt"/>
              </a:rPr>
            </a:br>
            <a:r>
              <a:rPr lang="en-CA" altLang="en-US" sz="1200" dirty="0" smtClean="0">
                <a:latin typeface="+mn-lt"/>
              </a:rPr>
              <a:t>If</a:t>
            </a:r>
            <a:r>
              <a:rPr lang="en-CA" altLang="en-US" sz="1200" baseline="0" dirty="0" smtClean="0">
                <a:latin typeface="+mn-lt"/>
              </a:rPr>
              <a:t> you already have your donor card, your email address in our system and an appointment pre-booked under your name, you can fill out this questionnaire online prior to your clinic visit! This will get you a Q-Pass.</a:t>
            </a:r>
            <a:endParaRPr lang="en-CA" altLang="en-US" sz="1200" dirty="0" smtClean="0">
              <a:latin typeface="+mn-lt"/>
            </a:endParaRPr>
          </a:p>
          <a:p>
            <a:endParaRPr lang="en-US" dirty="0">
              <a:latin typeface="+mn-lt"/>
            </a:endParaRPr>
          </a:p>
        </p:txBody>
      </p:sp>
    </p:spTree>
    <p:extLst>
      <p:ext uri="{BB962C8B-B14F-4D97-AF65-F5344CB8AC3E}">
        <p14:creationId xmlns:p14="http://schemas.microsoft.com/office/powerpoint/2010/main" val="3513270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1200" dirty="0" smtClean="0"/>
              <a:t>Step 3 is the Screening Process.</a:t>
            </a:r>
            <a:br>
              <a:rPr lang="en-CA" altLang="en-US" sz="1200" dirty="0" smtClean="0"/>
            </a:br>
            <a:endParaRPr lang="en-CA" alt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1200" dirty="0" smtClean="0"/>
              <a:t>If</a:t>
            </a:r>
            <a:r>
              <a:rPr lang="en-CA" altLang="en-US" sz="1200" baseline="0" dirty="0" smtClean="0"/>
              <a:t> you have a Q-pass y</a:t>
            </a:r>
            <a:r>
              <a:rPr lang="en-CA" altLang="en-US" sz="1200" dirty="0" smtClean="0"/>
              <a:t>ou can start</a:t>
            </a:r>
            <a:r>
              <a:rPr lang="en-CA" altLang="en-US" sz="1200" baseline="0" dirty="0" smtClean="0"/>
              <a:t> your give life process here and skip the line! As the Q-Pass is a barcode generated after completion of the questionnaire, </a:t>
            </a:r>
            <a:r>
              <a:rPr lang="en-CA" altLang="en-US" sz="1200" b="1" baseline="0" dirty="0" smtClean="0"/>
              <a:t>please ensure you have printed it out or saved it as a PDF on your cell phone</a:t>
            </a:r>
            <a:r>
              <a:rPr lang="en-CA" altLang="en-US" sz="1200" baseline="0" dirty="0" smtClean="0"/>
              <a:t>, as it needs to be scanned.</a:t>
            </a:r>
            <a:r>
              <a:rPr lang="en-CA" altLang="en-US" sz="1200" dirty="0" smtClean="0"/>
              <a:t/>
            </a:r>
            <a:br>
              <a:rPr lang="en-CA" altLang="en-US" sz="1200" dirty="0" smtClean="0"/>
            </a:br>
            <a:r>
              <a:rPr lang="en-CA" altLang="en-US" sz="1200" dirty="0" smtClean="0"/>
              <a:t>We will be able to determine eligibility based on your responses to the questionnaire and during a</a:t>
            </a:r>
            <a:r>
              <a:rPr lang="en-CA" altLang="en-US" sz="1200" baseline="0" dirty="0" smtClean="0"/>
              <a:t> quick </a:t>
            </a:r>
            <a:r>
              <a:rPr lang="en-CA" altLang="en-US" sz="1200" dirty="0" smtClean="0"/>
              <a:t>private interview. </a:t>
            </a:r>
          </a:p>
          <a:p>
            <a:pPr eaLnBrk="1" hangingPunct="1"/>
            <a:r>
              <a:rPr lang="en-CA" altLang="en-US" sz="1200" dirty="0" smtClean="0"/>
              <a:t>At this step,</a:t>
            </a:r>
            <a:r>
              <a:rPr lang="en-CA" altLang="en-US" sz="1200" baseline="0" dirty="0" smtClean="0"/>
              <a:t> </a:t>
            </a:r>
            <a:r>
              <a:rPr lang="en-CA" altLang="en-US" sz="1200" dirty="0" smtClean="0"/>
              <a:t>we will check your hemoglobin levels, blood pressure and other</a:t>
            </a:r>
            <a:r>
              <a:rPr lang="en-CA" altLang="en-US" sz="1200" baseline="0" dirty="0" smtClean="0"/>
              <a:t> vital signs</a:t>
            </a:r>
            <a:r>
              <a:rPr lang="en-CA" altLang="en-US" sz="1200" dirty="0" smtClean="0"/>
              <a:t>. </a:t>
            </a:r>
            <a:br>
              <a:rPr lang="en-CA" altLang="en-US" sz="1200" dirty="0" smtClean="0"/>
            </a:br>
            <a:endParaRPr lang="en-CA" altLang="en-US" sz="1200" dirty="0" smtClean="0"/>
          </a:p>
          <a:p>
            <a:pPr eaLnBrk="1" hangingPunct="1"/>
            <a:r>
              <a:rPr lang="en-CA" altLang="en-US" sz="1200" b="1" dirty="0" smtClean="0"/>
              <a:t>Donor safety is paramount.</a:t>
            </a:r>
            <a:r>
              <a:rPr lang="en-CA" altLang="en-US" sz="1200" b="1" baseline="0" dirty="0" smtClean="0"/>
              <a:t> </a:t>
            </a:r>
            <a:r>
              <a:rPr lang="en-CA" altLang="en-US" sz="1200" b="0" baseline="0" dirty="0" smtClean="0"/>
              <a:t>Y</a:t>
            </a:r>
            <a:r>
              <a:rPr lang="en-CA" altLang="en-US" sz="1200" dirty="0" smtClean="0"/>
              <a:t>ou must pass all screening criteria in order to donate blood. If any of the test results or interview answers indicate you are not eligible to donate, the Canadian Blood Services employee will explain why you are not able to donate.</a:t>
            </a:r>
            <a:r>
              <a:rPr lang="en-CA" altLang="en-US" sz="1200" baseline="0" dirty="0" smtClean="0"/>
              <a:t> This information is disclosed only to you, and remains confidential. </a:t>
            </a:r>
            <a:br>
              <a:rPr lang="en-CA" altLang="en-US" sz="1200" baseline="0" dirty="0" smtClean="0"/>
            </a:br>
            <a:r>
              <a:rPr lang="en-CA" altLang="en-US" sz="1200" baseline="0" dirty="0" smtClean="0"/>
              <a:t/>
            </a:r>
            <a:br>
              <a:rPr lang="en-CA" altLang="en-US" sz="1200" baseline="0" dirty="0" smtClean="0"/>
            </a:br>
            <a:r>
              <a:rPr lang="en-CA" altLang="en-US" sz="1200" baseline="0" dirty="0" smtClean="0"/>
              <a:t>Even if you find yourself ineligible to donate, your involvement doesn’t have to end here. You can recruit your friends and family members who may be able to instead. </a:t>
            </a:r>
          </a:p>
          <a:p>
            <a:pPr eaLnBrk="1" hangingPunct="1"/>
            <a:endParaRPr lang="en-CA" altLang="en-US" dirty="0" smtClean="0"/>
          </a:p>
          <a:p>
            <a:pPr eaLnBrk="1" hangingPunct="1"/>
            <a:endParaRPr lang="en-CA" altLang="en-US" dirty="0" smtClean="0"/>
          </a:p>
          <a:p>
            <a:pPr eaLnBrk="1" hangingPunct="1"/>
            <a:r>
              <a:rPr lang="en-CA" altLang="en-US" dirty="0" smtClean="0"/>
              <a:t>Step 4 involves the actual Donation: </a:t>
            </a:r>
            <a:br>
              <a:rPr lang="en-CA" altLang="en-US" dirty="0" smtClean="0"/>
            </a:br>
            <a:r>
              <a:rPr lang="en-CA" altLang="en-US" dirty="0" smtClean="0"/>
              <a:t>If you pass all screening criteria, you will be taken to a separate area for your donation.   </a:t>
            </a:r>
          </a:p>
          <a:p>
            <a:pPr eaLnBrk="1" hangingPunct="1"/>
            <a:r>
              <a:rPr lang="en-CA" altLang="en-US" dirty="0" smtClean="0"/>
              <a:t>Donating blood </a:t>
            </a:r>
            <a:r>
              <a:rPr lang="en-CA" altLang="en-US" b="1" dirty="0" smtClean="0"/>
              <a:t>does not </a:t>
            </a:r>
            <a:r>
              <a:rPr lang="en-CA" altLang="en-US" dirty="0" smtClean="0"/>
              <a:t>put you at risk for disease.</a:t>
            </a:r>
            <a:r>
              <a:rPr lang="en-CA" altLang="en-US" baseline="0" dirty="0" smtClean="0"/>
              <a:t> </a:t>
            </a:r>
            <a:r>
              <a:rPr lang="en-CA" altLang="en-US" dirty="0" smtClean="0"/>
              <a:t>We use a new, sterile needle every time, which is safely disposed of afterwards.</a:t>
            </a:r>
          </a:p>
          <a:p>
            <a:pPr eaLnBrk="1" hangingPunct="1"/>
            <a:endParaRPr lang="en-CA" altLang="en-US" dirty="0" smtClean="0"/>
          </a:p>
          <a:p>
            <a:pPr eaLnBrk="1" hangingPunct="1"/>
            <a:r>
              <a:rPr lang="en-CA" altLang="en-US" dirty="0" smtClean="0"/>
              <a:t>The usual amount of blood that we collect is about half a litre, or approximately 2 cups.   </a:t>
            </a:r>
          </a:p>
          <a:p>
            <a:pPr eaLnBrk="1" hangingPunct="1"/>
            <a:endParaRPr lang="en-CA" altLang="en-US" dirty="0" smtClean="0"/>
          </a:p>
          <a:p>
            <a:pPr eaLnBrk="1" hangingPunct="1"/>
            <a:endParaRPr lang="en-CA" altLang="en-US" dirty="0" smtClean="0"/>
          </a:p>
          <a:p>
            <a:endParaRPr lang="en-US" dirty="0"/>
          </a:p>
        </p:txBody>
      </p:sp>
    </p:spTree>
    <p:extLst>
      <p:ext uri="{BB962C8B-B14F-4D97-AF65-F5344CB8AC3E}">
        <p14:creationId xmlns:p14="http://schemas.microsoft.com/office/powerpoint/2010/main" val="3513270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smtClean="0"/>
              <a:t>The final step</a:t>
            </a:r>
            <a:r>
              <a:rPr lang="en-CA" altLang="en-US" baseline="0" dirty="0" smtClean="0"/>
              <a:t> is the easiest – </a:t>
            </a:r>
            <a:r>
              <a:rPr lang="en-CA" altLang="en-US" b="1" baseline="0" dirty="0" smtClean="0"/>
              <a:t>JUST RELAX!: </a:t>
            </a:r>
            <a:br>
              <a:rPr lang="en-CA" altLang="en-US" b="1" baseline="0" dirty="0" smtClean="0"/>
            </a:br>
            <a:r>
              <a:rPr lang="en-CA" altLang="en-US" baseline="0" dirty="0" smtClean="0"/>
              <a:t/>
            </a:r>
            <a:br>
              <a:rPr lang="en-CA" altLang="en-US" baseline="0" dirty="0" smtClean="0"/>
            </a:br>
            <a:r>
              <a:rPr lang="en-CA" altLang="en-US" dirty="0" smtClean="0"/>
              <a:t>Following your donation, you will</a:t>
            </a:r>
            <a:r>
              <a:rPr lang="en-CA" altLang="en-US" baseline="0" dirty="0" smtClean="0"/>
              <a:t> be</a:t>
            </a:r>
            <a:r>
              <a:rPr lang="en-CA" altLang="en-US" dirty="0" smtClean="0"/>
              <a:t> greeted by one</a:t>
            </a:r>
            <a:r>
              <a:rPr lang="en-CA" altLang="en-US" baseline="0" dirty="0" smtClean="0"/>
              <a:t> of our friendly volunteers</a:t>
            </a:r>
            <a:r>
              <a:rPr lang="en-CA" altLang="en-US" dirty="0" smtClean="0"/>
              <a:t> in our hospitality area, where we will make sure you have some time to rest,</a:t>
            </a:r>
            <a:r>
              <a:rPr lang="en-CA" altLang="en-US" baseline="0" dirty="0" smtClean="0"/>
              <a:t> in case you may have any </a:t>
            </a:r>
            <a:r>
              <a:rPr lang="en-CA" altLang="en-US" dirty="0" smtClean="0"/>
              <a:t>adverse reactions to donating blood – for example, some people may feel a little light-headed, particularly following a first donation. </a:t>
            </a:r>
          </a:p>
          <a:p>
            <a:pPr eaLnBrk="1" hangingPunct="1"/>
            <a:endParaRPr lang="en-CA" altLang="en-US" dirty="0" smtClean="0"/>
          </a:p>
          <a:p>
            <a:pPr eaLnBrk="1" hangingPunct="1"/>
            <a:r>
              <a:rPr lang="en-CA" altLang="en-US" dirty="0" smtClean="0"/>
              <a:t>Here, you can refuel with an</a:t>
            </a:r>
            <a:r>
              <a:rPr lang="en-CA" altLang="en-US" baseline="0" dirty="0" smtClean="0"/>
              <a:t> unlimited supply of</a:t>
            </a:r>
            <a:r>
              <a:rPr lang="en-CA" altLang="en-US" dirty="0" smtClean="0"/>
              <a:t> delicious</a:t>
            </a:r>
            <a:r>
              <a:rPr lang="en-CA" altLang="en-US" baseline="0" dirty="0" smtClean="0"/>
              <a:t> </a:t>
            </a:r>
            <a:r>
              <a:rPr lang="en-CA" altLang="en-US" dirty="0" smtClean="0"/>
              <a:t>cookies, juice and other beverages; all of which will help boost your blood sugar level. </a:t>
            </a:r>
          </a:p>
          <a:p>
            <a:pPr eaLnBrk="1" hangingPunct="1"/>
            <a:endParaRPr lang="en-CA" altLang="en-US" dirty="0" smtClean="0"/>
          </a:p>
          <a:p>
            <a:pPr eaLnBrk="1" hangingPunct="1"/>
            <a:r>
              <a:rPr lang="en-CA" altLang="en-US" dirty="0" smtClean="0"/>
              <a:t>Your body soon replaces all the blood you donate;  plasma replenishes itself within hours and completely within 48 hours, platelets within a few days and red blood cells within 56 days. </a:t>
            </a:r>
          </a:p>
          <a:p>
            <a:pPr eaLnBrk="1" hangingPunct="1"/>
            <a:endParaRPr lang="en-CA" altLang="en-US" dirty="0" smtClean="0"/>
          </a:p>
          <a:p>
            <a:pPr eaLnBrk="1" hangingPunct="1"/>
            <a:r>
              <a:rPr lang="en-CA" altLang="en-US" dirty="0" smtClean="0"/>
              <a:t>There is a 56-day waiting period in-between whole blood donations for men and an 84 day waiting period for women.</a:t>
            </a:r>
            <a:br>
              <a:rPr lang="en-CA" altLang="en-US" dirty="0" smtClean="0"/>
            </a:br>
            <a:endParaRPr lang="en-CA" altLang="en-US" dirty="0" smtClean="0"/>
          </a:p>
          <a:p>
            <a:pPr eaLnBrk="1" hangingPunct="1"/>
            <a:r>
              <a:rPr lang="en-CA" altLang="en-US" dirty="0" smtClean="0"/>
              <a:t>You can also </a:t>
            </a:r>
            <a:r>
              <a:rPr lang="en-CA" altLang="en-US" baseline="0" dirty="0" smtClean="0"/>
              <a:t>book your next appointment to Give Life if you haven’t done so already.</a:t>
            </a:r>
            <a:endParaRPr lang="en-CA" altLang="en-US" dirty="0" smtClean="0"/>
          </a:p>
          <a:p>
            <a:endParaRPr lang="en-US" dirty="0"/>
          </a:p>
        </p:txBody>
      </p:sp>
    </p:spTree>
    <p:extLst>
      <p:ext uri="{BB962C8B-B14F-4D97-AF65-F5344CB8AC3E}">
        <p14:creationId xmlns:p14="http://schemas.microsoft.com/office/powerpoint/2010/main" val="351327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What are </a:t>
            </a:r>
            <a:r>
              <a:rPr lang="en-US" dirty="0" err="1" smtClean="0"/>
              <a:t>Hematopoetic</a:t>
            </a:r>
            <a:r>
              <a:rPr lang="en-US" dirty="0" smtClean="0"/>
              <a:t> Stem Cells (HSC)?</a:t>
            </a:r>
          </a:p>
          <a:p>
            <a:pPr eaLnBrk="1" hangingPunct="1">
              <a:defRPr/>
            </a:pPr>
            <a:endParaRPr lang="en-US" dirty="0" smtClean="0"/>
          </a:p>
          <a:p>
            <a:pPr>
              <a:defRPr/>
            </a:pPr>
            <a:r>
              <a:rPr lang="en-US" dirty="0" smtClean="0"/>
              <a:t>Stem cells are immature cells (undifferentiated) that can develop into any cell present in the bloodstream: red blood cells, white blood cells, platelets and other blood components. </a:t>
            </a:r>
            <a:br>
              <a:rPr lang="en-US" dirty="0" smtClean="0"/>
            </a:br>
            <a:r>
              <a:rPr lang="en-US" dirty="0" smtClean="0"/>
              <a:t>Blood stem cells are </a:t>
            </a:r>
            <a:r>
              <a:rPr lang="en-US" i="1" dirty="0" smtClean="0"/>
              <a:t>not </a:t>
            </a:r>
            <a:r>
              <a:rPr lang="en-US" dirty="0" smtClean="0"/>
              <a:t>embryonic stem cells. They come from bone marrow, circulating (peripheral) blood or </a:t>
            </a:r>
            <a:r>
              <a:rPr lang="en-US" u="none" dirty="0" smtClean="0">
                <a:hlinkClick r:id="rId3"/>
              </a:rPr>
              <a:t>umbilical cord blood</a:t>
            </a:r>
            <a:r>
              <a:rPr lang="en-US" dirty="0" smtClean="0"/>
              <a:t>. People whose diseases inhibit their ability to produce these kinds of cells need a transplant of healthy stem cells from a donor.</a:t>
            </a:r>
            <a:br>
              <a:rPr lang="en-US" dirty="0" smtClean="0"/>
            </a:br>
            <a:endParaRPr lang="en-US" dirty="0" smtClean="0"/>
          </a:p>
          <a:p>
            <a:pPr>
              <a:defRPr/>
            </a:pPr>
            <a:r>
              <a:rPr lang="en-US" dirty="0" smtClean="0"/>
              <a:t>Donors may be asked to donate either </a:t>
            </a:r>
            <a:r>
              <a:rPr lang="en-US" b="1" u="sng" dirty="0" smtClean="0"/>
              <a:t>peripheral blood stem cells</a:t>
            </a:r>
            <a:r>
              <a:rPr lang="en-US" dirty="0" smtClean="0"/>
              <a:t> or </a:t>
            </a:r>
            <a:r>
              <a:rPr lang="en-US" b="1" u="sng" dirty="0" smtClean="0"/>
              <a:t>bone marrow </a:t>
            </a:r>
            <a:r>
              <a:rPr lang="en-US" dirty="0" smtClean="0"/>
              <a:t>depending on the physician’s choice of therapy for the patient. After donating, most donors are back to their usual routine in a few days.</a:t>
            </a:r>
          </a:p>
          <a:p>
            <a:pPr eaLnBrk="1" hangingPunct="1">
              <a:defRPr/>
            </a:pPr>
            <a:endParaRPr lang="en-US" dirty="0" smtClean="0"/>
          </a:p>
          <a:p>
            <a:pPr eaLnBrk="1" hangingPunct="1">
              <a:defRPr/>
            </a:pPr>
            <a:r>
              <a:rPr lang="en-CA" dirty="0" smtClean="0"/>
              <a:t>Let’s</a:t>
            </a:r>
            <a:r>
              <a:rPr lang="en-CA" baseline="0" dirty="0" smtClean="0"/>
              <a:t> </a:t>
            </a:r>
            <a:r>
              <a:rPr lang="en-CA" dirty="0" smtClean="0"/>
              <a:t>take a closer look at three</a:t>
            </a:r>
            <a:r>
              <a:rPr lang="en-CA" baseline="0" dirty="0" smtClean="0"/>
              <a:t> sources of stem cells</a:t>
            </a:r>
            <a:r>
              <a:rPr lang="en-CA" dirty="0" smtClean="0"/>
              <a:t>:</a:t>
            </a:r>
          </a:p>
          <a:p>
            <a:pPr marL="171450" indent="-171450" eaLnBrk="1" hangingPunct="1">
              <a:buFont typeface="Arial" pitchFamily="34" charset="0"/>
              <a:buChar char="•"/>
              <a:defRPr/>
            </a:pPr>
            <a:r>
              <a:rPr lang="en-CA" dirty="0" smtClean="0"/>
              <a:t>Circulating (peripheral) blood – Stem cells in your circulating blood (peripheral blood) are collected using a non surgical procedure called apheresis. </a:t>
            </a:r>
          </a:p>
          <a:p>
            <a:pPr marL="171450" indent="-171450" eaLnBrk="1" hangingPunct="1">
              <a:buFont typeface="Arial" pitchFamily="34" charset="0"/>
              <a:buChar char="•"/>
              <a:defRPr/>
            </a:pPr>
            <a:r>
              <a:rPr lang="en-CA" dirty="0" smtClean="0"/>
              <a:t>Bone Marrow</a:t>
            </a:r>
          </a:p>
          <a:p>
            <a:pPr marL="171450" indent="-171450" eaLnBrk="1" hangingPunct="1">
              <a:buFont typeface="Arial" pitchFamily="34" charset="0"/>
              <a:buChar char="•"/>
              <a:defRPr/>
            </a:pPr>
            <a:r>
              <a:rPr lang="en-CA" dirty="0" smtClean="0"/>
              <a:t>Cord Blood</a:t>
            </a:r>
          </a:p>
          <a:p>
            <a:pPr eaLnBrk="1" hangingPunct="1">
              <a:buFont typeface="Arial" pitchFamily="34" charset="0"/>
              <a:buNone/>
              <a:defRPr/>
            </a:pPr>
            <a:endParaRPr lang="en-US" dirty="0" smtClean="0"/>
          </a:p>
          <a:p>
            <a:pPr eaLnBrk="1" hangingPunct="1">
              <a:defRPr/>
            </a:pPr>
            <a:endParaRPr lang="en-CA" altLang="en-US" dirty="0" smtClean="0">
              <a:latin typeface="Maiandra GD" pitchFamily="34" charset="0"/>
            </a:endParaRPr>
          </a:p>
          <a:p>
            <a:endParaRPr lang="en-US" dirty="0"/>
          </a:p>
        </p:txBody>
      </p:sp>
    </p:spTree>
    <p:extLst>
      <p:ext uri="{BB962C8B-B14F-4D97-AF65-F5344CB8AC3E}">
        <p14:creationId xmlns:p14="http://schemas.microsoft.com/office/powerpoint/2010/main" val="1151670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Peripheral stem cells </a:t>
            </a:r>
            <a:r>
              <a:rPr lang="en-US" altLang="en-US" dirty="0" smtClean="0"/>
              <a:t>are collected from circulating (peripheral) blood. Because only a small number of stem cells is released into the blood stream, a cell growth stimulating drug is administered to donors prior to the donation to dramatically increase the volume of stem cells in the blood for collection and transplant.</a:t>
            </a:r>
            <a:r>
              <a:rPr lang="en-US" sz="1200" b="0" i="0" kern="1200" dirty="0" smtClean="0">
                <a:solidFill>
                  <a:schemeClr val="tx1"/>
                </a:solidFill>
                <a:effectLst/>
                <a:latin typeface="+mn-lt"/>
                <a:ea typeface="+mn-ea"/>
                <a:cs typeface="+mn-cs"/>
              </a:rPr>
              <a:t>  Your blood is drawn through a needle in a non-surgical procedure done at the hospital. After the stem cells are separated from the blood, the rest is returned back to your body through another needle.</a:t>
            </a:r>
            <a:endParaRPr lang="en-US" altLang="en-US" dirty="0" smtClean="0"/>
          </a:p>
          <a:p>
            <a:endParaRPr lang="en-US" altLang="en-US" dirty="0" smtClean="0"/>
          </a:p>
          <a:p>
            <a:endParaRPr lang="en-US" dirty="0"/>
          </a:p>
        </p:txBody>
      </p:sp>
    </p:spTree>
    <p:extLst>
      <p:ext uri="{BB962C8B-B14F-4D97-AF65-F5344CB8AC3E}">
        <p14:creationId xmlns:p14="http://schemas.microsoft.com/office/powerpoint/2010/main" val="1648840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Bone marrow</a:t>
            </a:r>
            <a:r>
              <a:rPr lang="en-US" altLang="en-US" dirty="0" smtClean="0"/>
              <a:t> is the soft, jelly-like tissue found in the hollow center of bones. It is like a factory that produces stem cells, which are the building blocks of blood. Bone marrow donors undergo a surgical procedure where the marrow containing the stem cells is collected from the pelvic bones.</a:t>
            </a:r>
          </a:p>
          <a:p>
            <a:endParaRPr lang="en-US" altLang="en-US" dirty="0" smtClean="0"/>
          </a:p>
          <a:p>
            <a:r>
              <a:rPr lang="en-US" altLang="en-US" dirty="0" smtClean="0"/>
              <a:t>Many donors are released from the hospital the same day they undergo the collection. Some need several days off work and avoid strenuous activity for at least two to three weeks, which is approximately how long it takes to regenerate the donated marrow.</a:t>
            </a:r>
          </a:p>
          <a:p>
            <a:endParaRPr lang="en-US" altLang="en-US" dirty="0" smtClean="0"/>
          </a:p>
          <a:p>
            <a:r>
              <a:rPr lang="en-US" altLang="en-US" dirty="0" smtClean="0"/>
              <a:t>Bone marrow is taken from the back of the hip bones, not the spine and is performed with anesthesia.</a:t>
            </a:r>
          </a:p>
          <a:p>
            <a:endParaRPr lang="en-US" altLang="en-US" dirty="0" smtClean="0"/>
          </a:p>
          <a:p>
            <a:r>
              <a:rPr lang="en-US" altLang="en-US" dirty="0" smtClean="0"/>
              <a:t>Normally about a liter of fluid is taken. This procedure usually lasts from 45-90 minutes. The collection includes blood along with the stem cells from the bone marrow. Total volume can range from under .5 liters to as much as 1.5 liters depending on donor size and recipient size.  Both blood and stem cells are replenished with six weeks.</a:t>
            </a:r>
          </a:p>
          <a:p>
            <a:endParaRPr lang="en-US" altLang="en-US" dirty="0" smtClean="0"/>
          </a:p>
          <a:p>
            <a:endParaRPr lang="en-US" dirty="0"/>
          </a:p>
        </p:txBody>
      </p:sp>
    </p:spTree>
    <p:extLst>
      <p:ext uri="{BB962C8B-B14F-4D97-AF65-F5344CB8AC3E}">
        <p14:creationId xmlns:p14="http://schemas.microsoft.com/office/powerpoint/2010/main" val="2028991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5212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You have to be 17 or older to date. Basic information regarding eligibility can be found at the Eligibility quiz link above.  Please visit our website, email at feedback@blood.ca or CALL  1 888 2 DONATE or  1 888 236 6283.  We are here to support you!</a:t>
            </a:r>
            <a:br>
              <a:rPr lang="en-US" altLang="en-US" dirty="0" smtClean="0"/>
            </a:br>
            <a:r>
              <a:rPr lang="en-US" altLang="en-US" dirty="0" smtClean="0"/>
              <a:t/>
            </a:r>
            <a:br>
              <a:rPr lang="en-US" altLang="en-US" dirty="0" smtClean="0"/>
            </a:br>
            <a:r>
              <a:rPr lang="en-US" altLang="en-US" i="1" dirty="0" smtClean="0"/>
              <a:t>Click the “TAKE</a:t>
            </a:r>
            <a:r>
              <a:rPr lang="en-US" altLang="en-US" i="1" baseline="0" dirty="0" smtClean="0"/>
              <a:t> THE QUIZ”</a:t>
            </a:r>
            <a:r>
              <a:rPr lang="en-US" altLang="en-US" i="1" dirty="0" smtClean="0"/>
              <a:t> link to go to the quiz website. </a:t>
            </a:r>
          </a:p>
          <a:p>
            <a:endParaRPr lang="en-US" dirty="0" smtClean="0"/>
          </a:p>
          <a:p>
            <a:endParaRPr lang="en-US" dirty="0"/>
          </a:p>
        </p:txBody>
      </p:sp>
    </p:spTree>
    <p:extLst>
      <p:ext uri="{BB962C8B-B14F-4D97-AF65-F5344CB8AC3E}">
        <p14:creationId xmlns:p14="http://schemas.microsoft.com/office/powerpoint/2010/main" val="312775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altLang="en-US" dirty="0" smtClean="0"/>
              <a:t>I would like to introduce you to Canadian Blood Services in terms of: </a:t>
            </a:r>
            <a:br>
              <a:rPr lang="en-CA" altLang="en-US" dirty="0" smtClean="0"/>
            </a:br>
            <a:r>
              <a:rPr lang="en-CA" altLang="en-US" dirty="0" smtClean="0"/>
              <a:t>Who we are</a:t>
            </a:r>
            <a:br>
              <a:rPr lang="en-CA" altLang="en-US" dirty="0" smtClean="0"/>
            </a:br>
            <a:r>
              <a:rPr lang="en-CA" altLang="en-US" dirty="0" smtClean="0"/>
              <a:t>What our mission is</a:t>
            </a:r>
            <a:r>
              <a:rPr lang="en-CA" altLang="en-US" baseline="0" dirty="0" smtClean="0"/>
              <a:t> &amp;</a:t>
            </a:r>
            <a:r>
              <a:rPr lang="en-CA" altLang="en-US" dirty="0" smtClean="0"/>
              <a:t/>
            </a:r>
            <a:br>
              <a:rPr lang="en-CA" altLang="en-US" dirty="0" smtClean="0"/>
            </a:br>
            <a:r>
              <a:rPr lang="en-CA" altLang="en-US" dirty="0" smtClean="0"/>
              <a:t>What we do for the community</a:t>
            </a:r>
          </a:p>
          <a:p>
            <a:endParaRPr lang="en-US" dirty="0"/>
          </a:p>
        </p:txBody>
      </p:sp>
    </p:spTree>
    <p:extLst>
      <p:ext uri="{BB962C8B-B14F-4D97-AF65-F5344CB8AC3E}">
        <p14:creationId xmlns:p14="http://schemas.microsoft.com/office/powerpoint/2010/main" val="1041208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
            <a:r>
              <a:rPr lang="en-US" altLang="en-US" b="1" dirty="0" smtClean="0"/>
              <a:t>Right now we have a special need for ethnic and Aboriginal males aged 17 to 35.</a:t>
            </a:r>
          </a:p>
          <a:p>
            <a:pPr fontAlgn="b"/>
            <a:r>
              <a:rPr lang="en-US" altLang="en-US" dirty="0" smtClean="0"/>
              <a:t>You may be eligible to join if you are between 17 and 35 years old and meet certain health criteria,</a:t>
            </a:r>
            <a:r>
              <a:rPr lang="en-US" altLang="en-US" baseline="0" dirty="0" smtClean="0"/>
              <a:t> and if you are w</a:t>
            </a:r>
            <a:r>
              <a:rPr lang="en-US" altLang="en-US" dirty="0" smtClean="0"/>
              <a:t>illing to be a match for non-relative patients. Because a person's best chance</a:t>
            </a:r>
            <a:r>
              <a:rPr lang="en-US" altLang="en-US" baseline="0" dirty="0" smtClean="0"/>
              <a:t> </a:t>
            </a:r>
            <a:r>
              <a:rPr lang="en-US" altLang="en-US" dirty="0" smtClean="0"/>
              <a:t>of finding a matching donor is within his or her own ethnic group, it is important that donors reflect Canada's ethnic diversity.   </a:t>
            </a:r>
          </a:p>
          <a:p>
            <a:endParaRPr lang="en-US" altLang="en-US" dirty="0" smtClean="0"/>
          </a:p>
          <a:p>
            <a:endParaRPr lang="en-US" dirty="0"/>
          </a:p>
        </p:txBody>
      </p:sp>
    </p:spTree>
    <p:extLst>
      <p:ext uri="{BB962C8B-B14F-4D97-AF65-F5344CB8AC3E}">
        <p14:creationId xmlns:p14="http://schemas.microsoft.com/office/powerpoint/2010/main" val="293061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5084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altLang="en-US" dirty="0" smtClean="0">
                <a:latin typeface="+mn-lt"/>
              </a:rPr>
              <a:t>Here are some tips on</a:t>
            </a:r>
            <a:r>
              <a:rPr lang="en-CA" altLang="en-US" baseline="0" dirty="0" smtClean="0">
                <a:latin typeface="+mn-lt"/>
              </a:rPr>
              <a:t> how to win that prize money: </a:t>
            </a:r>
            <a:br>
              <a:rPr lang="en-CA" altLang="en-US" baseline="0" dirty="0" smtClean="0">
                <a:latin typeface="+mn-lt"/>
              </a:rPr>
            </a:br>
            <a:r>
              <a:rPr lang="en-CA" altLang="en-US" baseline="0" dirty="0" smtClean="0">
                <a:latin typeface="+mn-lt"/>
              </a:rPr>
              <a:t/>
            </a:r>
            <a:br>
              <a:rPr lang="en-CA" altLang="en-US" baseline="0" dirty="0" smtClean="0">
                <a:latin typeface="+mn-lt"/>
              </a:rPr>
            </a:br>
            <a:r>
              <a:rPr lang="en-CA" altLang="en-US" b="1" baseline="0" dirty="0" smtClean="0">
                <a:latin typeface="+mn-lt"/>
              </a:rPr>
              <a:t>PLAN: </a:t>
            </a:r>
            <a:br>
              <a:rPr lang="en-CA" altLang="en-US" b="1" baseline="0" dirty="0" smtClean="0">
                <a:latin typeface="+mn-lt"/>
              </a:rPr>
            </a:br>
            <a:r>
              <a:rPr lang="en-CA" altLang="en-US" b="1" baseline="0" dirty="0" smtClean="0">
                <a:latin typeface="+mn-lt"/>
              </a:rPr>
              <a:t/>
            </a:r>
            <a:br>
              <a:rPr lang="en-CA" altLang="en-US" b="1" baseline="0" dirty="0" smtClean="0">
                <a:latin typeface="+mn-lt"/>
              </a:rPr>
            </a:br>
            <a:r>
              <a:rPr lang="en-CA" altLang="en-US" dirty="0" smtClean="0">
                <a:latin typeface="+mn-lt"/>
              </a:rPr>
              <a:t>Form a team – divide responsibilities </a:t>
            </a:r>
          </a:p>
          <a:p>
            <a:pPr eaLnBrk="1" hangingPunct="1"/>
            <a:endParaRPr lang="en-CA" altLang="en-US" b="1" dirty="0" smtClean="0">
              <a:latin typeface="+mn-lt"/>
            </a:endParaRPr>
          </a:p>
          <a:p>
            <a:pPr eaLnBrk="1" hangingPunct="1"/>
            <a:r>
              <a:rPr lang="en-CA" altLang="en-US" dirty="0" smtClean="0">
                <a:latin typeface="+mn-lt"/>
              </a:rPr>
              <a:t>Work closely with your teacher organization and school administration and ask for their guidance of how to best spread the word – on the schools intranet, or student portals, ask teachers for their support in helping to recruit donors.  </a:t>
            </a:r>
          </a:p>
          <a:p>
            <a:pPr eaLnBrk="1" hangingPunct="1"/>
            <a:endParaRPr lang="en-CA" altLang="en-US" dirty="0" smtClean="0">
              <a:latin typeface="+mn-lt"/>
            </a:endParaRPr>
          </a:p>
          <a:p>
            <a:pPr eaLnBrk="1" hangingPunct="1"/>
            <a:r>
              <a:rPr lang="en-CA" altLang="en-US" dirty="0" smtClean="0">
                <a:latin typeface="+mn-lt"/>
              </a:rPr>
              <a:t>Schedule meetings on regular basis to check to see how things are going.    </a:t>
            </a:r>
            <a:br>
              <a:rPr lang="en-CA" altLang="en-US" dirty="0" smtClean="0">
                <a:latin typeface="+mn-lt"/>
              </a:rPr>
            </a:br>
            <a:r>
              <a:rPr lang="en-CA" altLang="en-US" dirty="0" smtClean="0">
                <a:latin typeface="+mn-lt"/>
              </a:rPr>
              <a:t/>
            </a:r>
            <a:br>
              <a:rPr lang="en-CA" altLang="en-US" dirty="0" smtClean="0">
                <a:latin typeface="+mn-lt"/>
              </a:rPr>
            </a:br>
            <a:r>
              <a:rPr lang="en-CA" altLang="en-US" b="1" dirty="0" smtClean="0">
                <a:latin typeface="+mn-lt"/>
              </a:rPr>
              <a:t>PROMOTE:</a:t>
            </a:r>
          </a:p>
          <a:p>
            <a:pPr eaLnBrk="1" hangingPunct="1"/>
            <a:endParaRPr lang="en-CA" altLang="en-US" dirty="0" smtClean="0">
              <a:latin typeface="+mn-lt"/>
            </a:endParaRPr>
          </a:p>
          <a:p>
            <a:pPr eaLnBrk="1" hangingPunct="1"/>
            <a:r>
              <a:rPr lang="en-CA" altLang="en-US" dirty="0" smtClean="0">
                <a:latin typeface="+mn-lt"/>
              </a:rPr>
              <a:t>Create excitement – it’s about helping a hospital patient in need of your support by donating blood</a:t>
            </a:r>
          </a:p>
          <a:p>
            <a:pPr eaLnBrk="1" hangingPunct="1"/>
            <a:endParaRPr lang="en-CA" altLang="en-US" dirty="0" smtClean="0">
              <a:latin typeface="+mn-lt"/>
            </a:endParaRPr>
          </a:p>
          <a:p>
            <a:pPr eaLnBrk="1" hangingPunct="1"/>
            <a:r>
              <a:rPr lang="en-CA" altLang="en-US" dirty="0" smtClean="0">
                <a:latin typeface="+mn-lt"/>
              </a:rPr>
              <a:t>Promote the event – promotional posters, eligibility criteria, height and weight chart, teacher information sheet -- Territory Managers can provide you with all of these materials to help you raise awareness about the upcoming event</a:t>
            </a:r>
          </a:p>
          <a:p>
            <a:pPr eaLnBrk="1" hangingPunct="1"/>
            <a:endParaRPr lang="en-CA" altLang="en-US" dirty="0" smtClean="0">
              <a:latin typeface="+mn-lt"/>
            </a:endParaRPr>
          </a:p>
          <a:p>
            <a:pPr eaLnBrk="1" hangingPunct="1"/>
            <a:r>
              <a:rPr lang="en-CA" altLang="en-US" dirty="0" smtClean="0">
                <a:latin typeface="+mn-lt"/>
              </a:rPr>
              <a:t>Schedule morning announcements – get creative, update</a:t>
            </a:r>
            <a:r>
              <a:rPr lang="en-CA" altLang="en-US" baseline="0" dirty="0" smtClean="0">
                <a:latin typeface="+mn-lt"/>
              </a:rPr>
              <a:t> with stats and progress</a:t>
            </a:r>
            <a:endParaRPr lang="en-CA" altLang="en-US" dirty="0" smtClean="0">
              <a:latin typeface="+mn-lt"/>
            </a:endParaRPr>
          </a:p>
          <a:p>
            <a:pPr eaLnBrk="1" hangingPunct="1"/>
            <a:endParaRPr lang="en-CA" altLang="en-US" dirty="0" smtClean="0">
              <a:latin typeface="+mn-lt"/>
            </a:endParaRPr>
          </a:p>
          <a:p>
            <a:pPr eaLnBrk="1" hangingPunct="1"/>
            <a:r>
              <a:rPr lang="en-CA" altLang="en-US" dirty="0" smtClean="0">
                <a:latin typeface="+mn-lt"/>
              </a:rPr>
              <a:t>Share videos from our </a:t>
            </a:r>
            <a:r>
              <a:rPr lang="en-CA" altLang="en-US" dirty="0" err="1" smtClean="0">
                <a:latin typeface="+mn-lt"/>
              </a:rPr>
              <a:t>Youtube</a:t>
            </a:r>
            <a:r>
              <a:rPr lang="en-CA" altLang="en-US" dirty="0" smtClean="0">
                <a:latin typeface="+mn-lt"/>
              </a:rPr>
              <a:t> channel on social</a:t>
            </a:r>
            <a:r>
              <a:rPr lang="en-CA" altLang="en-US" baseline="0" dirty="0" smtClean="0">
                <a:latin typeface="+mn-lt"/>
              </a:rPr>
              <a:t> media</a:t>
            </a:r>
            <a:endParaRPr lang="en-CA" altLang="en-US" dirty="0" smtClean="0">
              <a:latin typeface="+mn-lt"/>
            </a:endParaRPr>
          </a:p>
          <a:p>
            <a:pPr eaLnBrk="1" hangingPunct="1"/>
            <a:endParaRPr lang="en-CA" altLang="en-US" dirty="0" smtClean="0">
              <a:latin typeface="+mn-lt"/>
            </a:endParaRPr>
          </a:p>
          <a:p>
            <a:pPr eaLnBrk="1" hangingPunct="1"/>
            <a:r>
              <a:rPr lang="en-CA" altLang="en-US" dirty="0" smtClean="0">
                <a:latin typeface="+mn-lt"/>
              </a:rPr>
              <a:t>Create your own school video </a:t>
            </a:r>
          </a:p>
          <a:p>
            <a:pPr eaLnBrk="1" hangingPunct="1"/>
            <a:endParaRPr lang="en-CA" altLang="en-US" dirty="0" smtClean="0">
              <a:latin typeface="+mn-lt"/>
            </a:endParaRPr>
          </a:p>
          <a:p>
            <a:pPr eaLnBrk="1" hangingPunct="1"/>
            <a:r>
              <a:rPr lang="en-CA" altLang="en-US" dirty="0" smtClean="0">
                <a:latin typeface="+mn-lt"/>
              </a:rPr>
              <a:t>Schedule senior classroom visits </a:t>
            </a:r>
          </a:p>
          <a:p>
            <a:pPr eaLnBrk="1" hangingPunct="1"/>
            <a:endParaRPr lang="en-CA" altLang="en-US" dirty="0" smtClean="0">
              <a:latin typeface="+mn-lt"/>
            </a:endParaRPr>
          </a:p>
          <a:p>
            <a:pPr eaLnBrk="1" hangingPunct="1"/>
            <a:r>
              <a:rPr lang="en-CA" altLang="en-US" dirty="0" smtClean="0">
                <a:latin typeface="+mn-lt"/>
              </a:rPr>
              <a:t>Schedule a “What’s Your Type” event during lunch hour to educate and help raise awareness for the need of blood donors</a:t>
            </a:r>
          </a:p>
          <a:p>
            <a:pPr eaLnBrk="1" hangingPunct="1"/>
            <a:endParaRPr lang="en-CA" altLang="en-US" dirty="0" smtClean="0">
              <a:latin typeface="+mn-lt"/>
            </a:endParaRPr>
          </a:p>
          <a:p>
            <a:pPr eaLnBrk="1" hangingPunct="1"/>
            <a:r>
              <a:rPr lang="en-CA" altLang="en-US" dirty="0" smtClean="0">
                <a:latin typeface="+mn-lt"/>
              </a:rPr>
              <a:t>Book a senior assembly  - work with your CBS representative – potential for recipient speaker </a:t>
            </a:r>
          </a:p>
          <a:p>
            <a:pPr eaLnBrk="1" hangingPunct="1"/>
            <a:endParaRPr lang="en-CA" altLang="en-US" dirty="0" smtClean="0">
              <a:latin typeface="+mn-lt"/>
            </a:endParaRPr>
          </a:p>
          <a:p>
            <a:pPr eaLnBrk="1" hangingPunct="1"/>
            <a:r>
              <a:rPr lang="en-CA" altLang="en-US" dirty="0" smtClean="0">
                <a:latin typeface="+mn-lt"/>
              </a:rPr>
              <a:t>Peer to Peer Recruitment is one of the most effective ways to recruit donors.  Many people have not considered donating blood because they were not asked and did not know that they were needed.</a:t>
            </a:r>
          </a:p>
          <a:p>
            <a:pPr eaLnBrk="1" hangingPunct="1"/>
            <a:endParaRPr lang="en-CA" altLang="en-US" dirty="0" smtClean="0">
              <a:latin typeface="+mn-lt"/>
            </a:endParaRPr>
          </a:p>
          <a:p>
            <a:pPr eaLnBrk="1" hangingPunct="1"/>
            <a:r>
              <a:rPr lang="en-CA" altLang="en-US" b="1" dirty="0" smtClean="0">
                <a:latin typeface="+mn-lt"/>
              </a:rPr>
              <a:t>Q: Now it is time to break out into smaller groups and brainstorming recruitment ideas:  </a:t>
            </a:r>
          </a:p>
          <a:p>
            <a:pPr eaLnBrk="1" hangingPunct="1"/>
            <a:endParaRPr lang="en-CA" altLang="en-US" dirty="0" smtClean="0">
              <a:latin typeface="+mn-lt"/>
            </a:endParaRPr>
          </a:p>
          <a:p>
            <a:pPr eaLnBrk="1" hangingPunct="1"/>
            <a:r>
              <a:rPr lang="en-CA" altLang="en-US" dirty="0" smtClean="0">
                <a:latin typeface="+mn-lt"/>
              </a:rPr>
              <a:t>Ideas to help spice up your clinic:</a:t>
            </a:r>
          </a:p>
          <a:p>
            <a:pPr eaLnBrk="1" hangingPunct="1"/>
            <a:r>
              <a:rPr lang="en-CA" altLang="en-US" dirty="0" smtClean="0">
                <a:latin typeface="+mn-lt"/>
              </a:rPr>
              <a:t>Beat last year’s donation record</a:t>
            </a:r>
          </a:p>
          <a:p>
            <a:pPr eaLnBrk="1" hangingPunct="1"/>
            <a:r>
              <a:rPr lang="en-CA" altLang="en-US" dirty="0" smtClean="0">
                <a:latin typeface="+mn-lt"/>
              </a:rPr>
              <a:t>“In Honour” Program </a:t>
            </a:r>
          </a:p>
          <a:p>
            <a:pPr eaLnBrk="1" hangingPunct="1"/>
            <a:r>
              <a:rPr lang="en-CA" altLang="en-US" dirty="0" smtClean="0">
                <a:latin typeface="+mn-lt"/>
              </a:rPr>
              <a:t>Pizza party for winning homeroom</a:t>
            </a:r>
          </a:p>
          <a:p>
            <a:pPr eaLnBrk="1" hangingPunct="1"/>
            <a:r>
              <a:rPr lang="en-CA" altLang="en-US" dirty="0" smtClean="0">
                <a:latin typeface="+mn-lt"/>
              </a:rPr>
              <a:t>Challenge local schools – Post your activities on </a:t>
            </a:r>
            <a:r>
              <a:rPr lang="en-CA" altLang="en-US" dirty="0" err="1" smtClean="0">
                <a:latin typeface="+mn-lt"/>
              </a:rPr>
              <a:t>facebook</a:t>
            </a:r>
            <a:r>
              <a:rPr lang="en-CA" altLang="en-US" dirty="0" smtClean="0">
                <a:latin typeface="+mn-lt"/>
              </a:rPr>
              <a:t>, tweet, </a:t>
            </a:r>
            <a:r>
              <a:rPr lang="en-CA" altLang="en-US" dirty="0" err="1" smtClean="0">
                <a:latin typeface="+mn-lt"/>
              </a:rPr>
              <a:t>instagram</a:t>
            </a:r>
            <a:r>
              <a:rPr lang="en-CA" altLang="en-US" dirty="0" smtClean="0">
                <a:latin typeface="+mn-lt"/>
              </a:rPr>
              <a:t> </a:t>
            </a:r>
          </a:p>
          <a:p>
            <a:pPr eaLnBrk="1" hangingPunct="1"/>
            <a:endParaRPr lang="en-CA" altLang="en-US" dirty="0" smtClean="0">
              <a:latin typeface="+mn-lt"/>
            </a:endParaRPr>
          </a:p>
          <a:p>
            <a:pPr eaLnBrk="1" hangingPunct="1"/>
            <a:endParaRPr lang="en-CA" altLang="en-US" dirty="0" smtClean="0">
              <a:latin typeface="+mn-lt"/>
            </a:endParaRPr>
          </a:p>
          <a:p>
            <a:endParaRPr lang="en-US" dirty="0">
              <a:latin typeface="+mn-lt"/>
            </a:endParaRPr>
          </a:p>
        </p:txBody>
      </p:sp>
    </p:spTree>
    <p:extLst>
      <p:ext uri="{BB962C8B-B14F-4D97-AF65-F5344CB8AC3E}">
        <p14:creationId xmlns:p14="http://schemas.microsoft.com/office/powerpoint/2010/main" val="4262718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Download our free </a:t>
            </a:r>
            <a:r>
              <a:rPr lang="en-US" altLang="en-US" dirty="0" err="1" smtClean="0"/>
              <a:t>GiveBlood</a:t>
            </a:r>
            <a:r>
              <a:rPr lang="en-US" altLang="en-US" dirty="0" smtClean="0"/>
              <a:t> App</a:t>
            </a:r>
          </a:p>
          <a:p>
            <a:endParaRPr lang="en-US" altLang="en-US" dirty="0" smtClean="0"/>
          </a:p>
          <a:p>
            <a:r>
              <a:rPr lang="en-US" altLang="en-US" dirty="0" smtClean="0"/>
              <a:t>Like us on Facebook/</a:t>
            </a:r>
            <a:r>
              <a:rPr lang="en-US" altLang="en-US" dirty="0" err="1" smtClean="0"/>
              <a:t>canadianbloodservices</a:t>
            </a:r>
            <a:endParaRPr lang="en-US" altLang="en-US" dirty="0" smtClean="0"/>
          </a:p>
          <a:p>
            <a:endParaRPr lang="en-US" altLang="en-US" dirty="0" smtClean="0"/>
          </a:p>
          <a:p>
            <a:r>
              <a:rPr lang="en-US" altLang="en-US" dirty="0" smtClean="0"/>
              <a:t>Follow us on twitter @</a:t>
            </a:r>
            <a:r>
              <a:rPr lang="en-US" altLang="en-US" dirty="0" err="1" smtClean="0"/>
              <a:t>itsinyoutogive</a:t>
            </a:r>
            <a:r>
              <a:rPr lang="en-US" altLang="en-US" dirty="0" smtClean="0"/>
              <a:t>   </a:t>
            </a:r>
            <a:br>
              <a:rPr lang="en-US" altLang="en-US" dirty="0" smtClean="0"/>
            </a:br>
            <a:r>
              <a:rPr lang="en-US" altLang="en-US" dirty="0" smtClean="0"/>
              <a:t>Use the </a:t>
            </a:r>
            <a:r>
              <a:rPr lang="en-US" altLang="en-US" dirty="0" err="1" smtClean="0"/>
              <a:t>hashtags</a:t>
            </a:r>
            <a:r>
              <a:rPr lang="en-US" altLang="en-US" dirty="0" smtClean="0"/>
              <a:t> </a:t>
            </a:r>
            <a:r>
              <a:rPr lang="en-US" altLang="en-US" dirty="0" smtClean="0"/>
              <a:t>#</a:t>
            </a:r>
            <a:r>
              <a:rPr lang="en-US" altLang="en-US" dirty="0" err="1" smtClean="0"/>
              <a:t>GiveLifeChallnege</a:t>
            </a:r>
            <a:r>
              <a:rPr lang="en-US" altLang="en-US" dirty="0" smtClean="0"/>
              <a:t>  </a:t>
            </a:r>
            <a:r>
              <a:rPr lang="en-US" altLang="en-US" dirty="0" smtClean="0"/>
              <a:t>&amp; </a:t>
            </a:r>
            <a:r>
              <a:rPr lang="en-US" altLang="en-US" baseline="0" dirty="0" smtClean="0"/>
              <a:t> </a:t>
            </a:r>
            <a:r>
              <a:rPr lang="en-US" altLang="en-US" dirty="0" smtClean="0"/>
              <a:t>#</a:t>
            </a:r>
            <a:r>
              <a:rPr lang="en-US" altLang="en-US" dirty="0" err="1" smtClean="0"/>
              <a:t>GiveLife</a:t>
            </a:r>
            <a:endParaRPr lang="en-US" altLang="en-US" dirty="0" smtClean="0"/>
          </a:p>
          <a:p>
            <a:endParaRPr lang="en-US" altLang="en-US" dirty="0" smtClean="0"/>
          </a:p>
          <a:p>
            <a:r>
              <a:rPr lang="en-US" altLang="en-US" dirty="0" err="1" smtClean="0"/>
              <a:t>Instagram</a:t>
            </a:r>
            <a:r>
              <a:rPr lang="en-US" altLang="en-US" dirty="0" smtClean="0"/>
              <a:t> / @</a:t>
            </a:r>
            <a:r>
              <a:rPr lang="en-US" altLang="en-US" dirty="0" err="1" smtClean="0"/>
              <a:t>itsinyoutogive</a:t>
            </a:r>
            <a:r>
              <a:rPr lang="en-US" altLang="en-US" dirty="0" smtClean="0"/>
              <a:t> #</a:t>
            </a:r>
            <a:r>
              <a:rPr lang="en-US" altLang="en-US" dirty="0" err="1" smtClean="0"/>
              <a:t>GiveLife</a:t>
            </a:r>
            <a:r>
              <a:rPr lang="en-US" altLang="en-US" dirty="0" smtClean="0"/>
              <a:t> # </a:t>
            </a:r>
            <a:r>
              <a:rPr lang="en-US" altLang="en-US" dirty="0" err="1" smtClean="0"/>
              <a:t>YoungBloodForLife</a:t>
            </a:r>
            <a:endParaRPr lang="en-US" altLang="en-US" dirty="0" smtClean="0"/>
          </a:p>
          <a:p>
            <a:endParaRPr lang="en-US" dirty="0"/>
          </a:p>
        </p:txBody>
      </p:sp>
    </p:spTree>
    <p:extLst>
      <p:ext uri="{BB962C8B-B14F-4D97-AF65-F5344CB8AC3E}">
        <p14:creationId xmlns:p14="http://schemas.microsoft.com/office/powerpoint/2010/main" val="597167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0633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394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Canadian Blood Services is a national, not-for-profit charitable organization that manages the supply of blood and blood products in all provinces and territories outside of Quebec. Canadian Blood Services also provides national leadership for organ and tissue donation and transplantation and oversees the</a:t>
            </a:r>
            <a:r>
              <a:rPr lang="en-US" altLang="en-US" baseline="0" dirty="0" smtClean="0"/>
              <a:t> </a:t>
            </a:r>
            <a:r>
              <a:rPr lang="en-US" altLang="en-US" dirty="0" smtClean="0"/>
              <a:t>public cord blood bank and unrelated stem cell network.</a:t>
            </a:r>
          </a:p>
          <a:p>
            <a:endParaRPr lang="en-US" altLang="en-US" dirty="0" smtClean="0"/>
          </a:p>
          <a:p>
            <a:r>
              <a:rPr lang="en-US" altLang="en-US" dirty="0" smtClean="0"/>
              <a:t>At any given time, close to 1,000 Canadians are waiting for a stem cell match.  Stem cells are used to treat more than 80 diseases and disorders including leukemia, lymphoma, aplastic anemia, sickle cell anemia, and inherited immune system and metabolic disorders.</a:t>
            </a:r>
          </a:p>
          <a:p>
            <a:endParaRPr lang="en-US" altLang="en-US" dirty="0" smtClean="0"/>
          </a:p>
          <a:p>
            <a:r>
              <a:rPr lang="en-US" altLang="en-US" dirty="0" smtClean="0"/>
              <a:t>We operate 4 public cord blood banks. Giving mothers a chance to donate their child's cord blood to save lives is such a simple act of love and kindness that can have a big impact on patients searching for a second chance. </a:t>
            </a:r>
          </a:p>
          <a:p>
            <a:endParaRPr lang="en-US" altLang="en-US" dirty="0" smtClean="0"/>
          </a:p>
          <a:p>
            <a:r>
              <a:rPr lang="en-US" altLang="en-US" dirty="0" smtClean="0"/>
              <a:t>Ottawa — at the Ottawa Hospital General and Civic campuses</a:t>
            </a:r>
          </a:p>
          <a:p>
            <a:r>
              <a:rPr lang="en-US" altLang="en-US" dirty="0" smtClean="0"/>
              <a:t>Brampton (Greater Toronto Area) — at the William Osler Health System’s Brampton Civic Hospital</a:t>
            </a:r>
          </a:p>
          <a:p>
            <a:r>
              <a:rPr lang="en-US" altLang="en-US" dirty="0" smtClean="0"/>
              <a:t>Edmonton — at the Alberta Health Services’ Lois Hole Hospital for Women</a:t>
            </a:r>
          </a:p>
          <a:p>
            <a:r>
              <a:rPr lang="en-US" altLang="en-US" dirty="0" smtClean="0"/>
              <a:t>Vancouver — at the BC Women’s Hospital and Health Centre</a:t>
            </a:r>
          </a:p>
          <a:p>
            <a:endParaRPr lang="en-US" altLang="en-US" dirty="0" smtClean="0"/>
          </a:p>
          <a:p>
            <a:endParaRPr lang="en-US" dirty="0" smtClean="0"/>
          </a:p>
          <a:p>
            <a:endParaRPr lang="en-US" dirty="0"/>
          </a:p>
        </p:txBody>
      </p:sp>
    </p:spTree>
    <p:extLst>
      <p:ext uri="{BB962C8B-B14F-4D97-AF65-F5344CB8AC3E}">
        <p14:creationId xmlns:p14="http://schemas.microsoft.com/office/powerpoint/2010/main" val="174258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Our mission is to manage a safe, secure and accessible supply of blood and blood products for all Canadians. </a:t>
            </a:r>
          </a:p>
          <a:p>
            <a:endParaRPr lang="en-US" dirty="0"/>
          </a:p>
        </p:txBody>
      </p:sp>
    </p:spTree>
    <p:extLst>
      <p:ext uri="{BB962C8B-B14F-4D97-AF65-F5344CB8AC3E}">
        <p14:creationId xmlns:p14="http://schemas.microsoft.com/office/powerpoint/2010/main" val="242951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smtClean="0">
                <a:latin typeface="Maiandra GD" pitchFamily="34" charset="0"/>
              </a:rPr>
              <a:t>We own and operate all aspects of the blood supply: we recruit, collect, test and distribute blood to our hospitals at which point doctors use the blood as transfusion medicine for patients in need.</a:t>
            </a:r>
          </a:p>
          <a:p>
            <a:pPr eaLnBrk="1" hangingPunct="1"/>
            <a:endParaRPr lang="en-CA" altLang="en-US" dirty="0" smtClean="0">
              <a:latin typeface="Maiandra GD" pitchFamily="34" charset="0"/>
            </a:endParaRPr>
          </a:p>
          <a:p>
            <a:pPr eaLnBrk="1" hangingPunct="1"/>
            <a:r>
              <a:rPr lang="en-CA" altLang="en-US" dirty="0" smtClean="0">
                <a:latin typeface="Maiandra GD" pitchFamily="34" charset="0"/>
              </a:rPr>
              <a:t>100,000 new donors are needed this year in order to ensure we meet patient needs. </a:t>
            </a:r>
          </a:p>
          <a:p>
            <a:pPr eaLnBrk="1" hangingPunct="1"/>
            <a:endParaRPr lang="en-CA" altLang="en-US" dirty="0" smtClean="0">
              <a:latin typeface="Maiandra GD" pitchFamily="34" charset="0"/>
            </a:endParaRPr>
          </a:p>
          <a:p>
            <a:pPr eaLnBrk="1" hangingPunct="1"/>
            <a:r>
              <a:rPr lang="en-US" altLang="en-US" dirty="0" smtClean="0"/>
              <a:t>Canadian Blood Services has over </a:t>
            </a:r>
            <a:r>
              <a:rPr lang="en-US" altLang="en-US" b="1" dirty="0" smtClean="0">
                <a:solidFill>
                  <a:srgbClr val="FFFF00"/>
                </a:solidFill>
              </a:rPr>
              <a:t>32 permanent donation collection sites</a:t>
            </a:r>
            <a:r>
              <a:rPr lang="en-US" altLang="en-US" dirty="0" smtClean="0"/>
              <a:t>, two blood testing facilities and 10 manufacturing facilities. </a:t>
            </a:r>
            <a:endParaRPr lang="en-CA" altLang="en-US" dirty="0" smtClean="0">
              <a:latin typeface="Maiandra GD" pitchFamily="34" charset="0"/>
            </a:endParaRPr>
          </a:p>
          <a:p>
            <a:pPr eaLnBrk="1" hangingPunct="1"/>
            <a:endParaRPr lang="en-CA" altLang="en-US" dirty="0" smtClean="0">
              <a:latin typeface="Maiandra GD" pitchFamily="34" charset="0"/>
            </a:endParaRPr>
          </a:p>
          <a:p>
            <a:pPr eaLnBrk="1" hangingPunct="1"/>
            <a:r>
              <a:rPr lang="en-CA" altLang="en-US" dirty="0" smtClean="0">
                <a:latin typeface="Maiandra GD" pitchFamily="34" charset="0"/>
              </a:rPr>
              <a:t>Any questions?</a:t>
            </a:r>
          </a:p>
          <a:p>
            <a:pPr eaLnBrk="1" hangingPunct="1"/>
            <a:endParaRPr lang="en-CA" altLang="en-US" dirty="0" smtClean="0">
              <a:latin typeface="Maiandra GD" pitchFamily="34" charset="0"/>
            </a:endParaRPr>
          </a:p>
          <a:p>
            <a:pPr eaLnBrk="1" hangingPunct="1"/>
            <a:endParaRPr lang="en-CA" altLang="en-US" dirty="0" smtClean="0">
              <a:latin typeface="Maiandra GD" pitchFamily="34" charset="0"/>
            </a:endParaRPr>
          </a:p>
          <a:p>
            <a:endParaRPr lang="en-US" dirty="0"/>
          </a:p>
        </p:txBody>
      </p:sp>
    </p:spTree>
    <p:extLst>
      <p:ext uri="{BB962C8B-B14F-4D97-AF65-F5344CB8AC3E}">
        <p14:creationId xmlns:p14="http://schemas.microsoft.com/office/powerpoint/2010/main" val="239238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151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CA" altLang="en-US" dirty="0" smtClean="0"/>
          </a:p>
          <a:p>
            <a:pPr eaLnBrk="1" hangingPunct="1">
              <a:defRPr/>
            </a:pPr>
            <a:endParaRPr lang="en-CA" altLang="en-US" dirty="0" smtClean="0"/>
          </a:p>
          <a:p>
            <a:endParaRPr lang="en-US" dirty="0"/>
          </a:p>
        </p:txBody>
      </p:sp>
    </p:spTree>
    <p:extLst>
      <p:ext uri="{BB962C8B-B14F-4D97-AF65-F5344CB8AC3E}">
        <p14:creationId xmlns:p14="http://schemas.microsoft.com/office/powerpoint/2010/main" val="413123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4968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9144000" cy="365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ffectLst/>
            </a:endParaRPr>
          </a:p>
        </p:txBody>
      </p:sp>
      <p:sp>
        <p:nvSpPr>
          <p:cNvPr id="2" name="Title 1"/>
          <p:cNvSpPr>
            <a:spLocks noGrp="1"/>
          </p:cNvSpPr>
          <p:nvPr>
            <p:ph type="title" hasCustomPrompt="1"/>
          </p:nvPr>
        </p:nvSpPr>
        <p:spPr>
          <a:xfrm>
            <a:off x="688988" y="1354147"/>
            <a:ext cx="7772400" cy="1685925"/>
          </a:xfrm>
        </p:spPr>
        <p:txBody>
          <a:bodyPr anchor="t"/>
          <a:lstStyle>
            <a:lvl1pPr algn="l">
              <a:defRPr sz="44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5800" y="4029366"/>
            <a:ext cx="7772400" cy="1369207"/>
          </a:xfrm>
        </p:spPr>
        <p:txBody>
          <a:bodyPr anchor="t"/>
          <a:lstStyle>
            <a:lvl1pPr marL="0" indent="0" algn="l">
              <a:spcBef>
                <a:spcPts val="0"/>
              </a:spcBef>
              <a:buNone/>
              <a:defRPr sz="16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8873" y="3978911"/>
            <a:ext cx="1961147" cy="886802"/>
          </a:xfrm>
          <a:prstGeom prst="rect">
            <a:avLst/>
          </a:prstGeom>
        </p:spPr>
      </p:pic>
    </p:spTree>
    <p:extLst>
      <p:ext uri="{BB962C8B-B14F-4D97-AF65-F5344CB8AC3E}">
        <p14:creationId xmlns:p14="http://schemas.microsoft.com/office/powerpoint/2010/main" val="141349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5556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Green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5923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_Quote/Fact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a:t>Click to edit Master title style</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9112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Right Photo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1959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left Photo Layout">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a:t>Photo Layout Left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83007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Orang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2"/>
                </a:solidFill>
              </a:defRPr>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44801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Orang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90252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Orange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0577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_Quote/Fact layout">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a:t>Click to edit Master title style</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7859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Right Photo Layout">
    <p:bg>
      <p:bgPr>
        <a:solidFill>
          <a:schemeClr val="accent2"/>
        </a:solidFill>
        <a:effectLst/>
      </p:bgPr>
    </p:bg>
    <p:spTree>
      <p:nvGrpSpPr>
        <p:cNvPr id="1" name=""/>
        <p:cNvGrpSpPr/>
        <p:nvPr/>
      </p:nvGrpSpPr>
      <p:grpSpPr>
        <a:xfrm>
          <a:off x="0" y="0"/>
          <a:ext cx="0" cy="0"/>
          <a:chOff x="0" y="0"/>
          <a:chExt cx="0" cy="0"/>
        </a:xfrm>
      </p:grpSpPr>
      <p:sp>
        <p:nvSpPr>
          <p:cNvPr id="12" name="Rectangle 11"/>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a:t>Click to edit Master text styles</a:t>
            </a:r>
            <a:endParaRPr lang="en-CA"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4364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88" y="568799"/>
            <a:ext cx="7772400" cy="1595818"/>
          </a:xfrm>
        </p:spPr>
        <p:txBody>
          <a:bodyPr anchor="t"/>
          <a:lstStyle>
            <a:lvl1pPr algn="l">
              <a:defRPr sz="4400" b="1" cap="none">
                <a:solidFill>
                  <a:schemeClr val="bg1"/>
                </a:solidFill>
              </a:defRPr>
            </a:lvl1pPr>
          </a:lstStyle>
          <a:p>
            <a:r>
              <a:rPr lang="en-US" dirty="0"/>
              <a:t>Click To Edit Master Title Style</a:t>
            </a:r>
          </a:p>
        </p:txBody>
      </p:sp>
      <p:sp>
        <p:nvSpPr>
          <p:cNvPr id="5" name="Picture Placeholder 4"/>
          <p:cNvSpPr>
            <a:spLocks noGrp="1"/>
          </p:cNvSpPr>
          <p:nvPr>
            <p:ph type="pic" sz="quarter" idx="10"/>
          </p:nvPr>
        </p:nvSpPr>
        <p:spPr>
          <a:xfrm>
            <a:off x="5527964" y="2795155"/>
            <a:ext cx="3224150" cy="1901536"/>
          </a:xfrm>
        </p:spPr>
        <p:txBody>
          <a:bodyPr/>
          <a:lstStyle/>
          <a:p>
            <a:endParaRPr lang="en-CA" dirty="0"/>
          </a:p>
        </p:txBody>
      </p:sp>
    </p:spTree>
    <p:extLst>
      <p:ext uri="{BB962C8B-B14F-4D97-AF65-F5344CB8AC3E}">
        <p14:creationId xmlns:p14="http://schemas.microsoft.com/office/powerpoint/2010/main" val="8849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left Photo Layout">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a:t>Photo Layout Left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55642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Violet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4"/>
                </a:solidFill>
              </a:defRPr>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4056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Violet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57866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iolet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38068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olet_Quote/Fact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a:t>Click to edit Master title style</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5527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olet Right Photo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8907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olet left Photo Layout">
    <p:bg>
      <p:bgPr>
        <a:solidFill>
          <a:schemeClr val="accent4"/>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a:t>Photo Layout Left</a:t>
            </a:r>
          </a:p>
        </p:txBody>
      </p:sp>
      <p:sp>
        <p:nvSpPr>
          <p:cNvPr id="5" name="Rectangle 4"/>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27931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5" name="Table Placeholder 4"/>
          <p:cNvSpPr>
            <a:spLocks noGrp="1"/>
          </p:cNvSpPr>
          <p:nvPr>
            <p:ph type="tbl" sz="quarter" idx="17"/>
          </p:nvPr>
        </p:nvSpPr>
        <p:spPr>
          <a:xfrm>
            <a:off x="688974" y="1649413"/>
            <a:ext cx="8175625" cy="2789237"/>
          </a:xfrm>
        </p:spPr>
        <p:txBody>
          <a:bodyPr anchor="ctr"/>
          <a:lstStyle/>
          <a:p>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40847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Call Out Numb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2226377"/>
            <a:ext cx="7767638" cy="2638425"/>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Text Placeholder 5"/>
          <p:cNvSpPr>
            <a:spLocks noGrp="1"/>
          </p:cNvSpPr>
          <p:nvPr>
            <p:ph type="body" sz="quarter" idx="17"/>
          </p:nvPr>
        </p:nvSpPr>
        <p:spPr>
          <a:xfrm>
            <a:off x="688974" y="1081924"/>
            <a:ext cx="6062700"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a:t>Click to edit</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55878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2 Call Out Numbers and Subtex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2178299"/>
            <a:ext cx="4080452" cy="2638425"/>
          </a:xfrm>
        </p:spPr>
        <p:txBody>
          <a:bodyPr/>
          <a:lstStyle>
            <a:lvl1pPr marL="0" indent="0">
              <a:spcBef>
                <a:spcPts val="600"/>
              </a:spcBef>
              <a:buNone/>
              <a:defRPr b="1"/>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Text Placeholder 5"/>
          <p:cNvSpPr>
            <a:spLocks noGrp="1"/>
          </p:cNvSpPr>
          <p:nvPr>
            <p:ph type="body" sz="quarter" idx="17" hasCustomPrompt="1"/>
          </p:nvPr>
        </p:nvSpPr>
        <p:spPr>
          <a:xfrm>
            <a:off x="688974" y="1081924"/>
            <a:ext cx="4080453"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a:t>Click to  </a:t>
            </a:r>
            <a:endParaRPr lang="en-CA" dirty="0"/>
          </a:p>
        </p:txBody>
      </p:sp>
      <p:sp>
        <p:nvSpPr>
          <p:cNvPr id="9" name="Content Placeholder 2"/>
          <p:cNvSpPr>
            <a:spLocks noGrp="1"/>
          </p:cNvSpPr>
          <p:nvPr>
            <p:ph idx="18"/>
          </p:nvPr>
        </p:nvSpPr>
        <p:spPr>
          <a:xfrm>
            <a:off x="4886903" y="2178299"/>
            <a:ext cx="4080452" cy="2638425"/>
          </a:xfrm>
        </p:spPr>
        <p:txBody>
          <a:bodyPr/>
          <a:lstStyle>
            <a:lvl1pPr marL="0" indent="0">
              <a:spcBef>
                <a:spcPts val="600"/>
              </a:spcBef>
              <a:buNone/>
              <a:defRPr b="1"/>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p:txBody>
      </p:sp>
      <p:sp>
        <p:nvSpPr>
          <p:cNvPr id="10" name="Text Placeholder 5"/>
          <p:cNvSpPr>
            <a:spLocks noGrp="1"/>
          </p:cNvSpPr>
          <p:nvPr>
            <p:ph type="body" sz="quarter" idx="19" hasCustomPrompt="1"/>
          </p:nvPr>
        </p:nvSpPr>
        <p:spPr>
          <a:xfrm>
            <a:off x="4886902" y="1081924"/>
            <a:ext cx="4080453"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a:t>Click to  </a:t>
            </a:r>
            <a:endParaRPr lang="en-CA"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4660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1"/>
                </a:solidFill>
              </a:defRPr>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
        <p:nvSpPr>
          <p:cNvPr id="6" name="Picture Placeholder 5"/>
          <p:cNvSpPr>
            <a:spLocks noGrp="1"/>
          </p:cNvSpPr>
          <p:nvPr>
            <p:ph type="pic" sz="quarter" idx="17"/>
          </p:nvPr>
        </p:nvSpPr>
        <p:spPr>
          <a:xfrm>
            <a:off x="5203051" y="3232224"/>
            <a:ext cx="3253562" cy="914400"/>
          </a:xfrm>
        </p:spPr>
        <p:txBody>
          <a:bodyPr/>
          <a:lstStyle/>
          <a:p>
            <a:endParaRPr lang="en-CA"/>
          </a:p>
        </p:txBody>
      </p:sp>
    </p:spTree>
    <p:extLst>
      <p:ext uri="{BB962C8B-B14F-4D97-AF65-F5344CB8AC3E}">
        <p14:creationId xmlns:p14="http://schemas.microsoft.com/office/powerpoint/2010/main" val="218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6876"/>
            <a:ext cx="7767638" cy="912112"/>
          </a:xfrm>
        </p:spPr>
        <p:txBody>
          <a:bodyPr vert="horz" lIns="0" tIns="0" rIns="0" bIns="0" rtlCol="0" anchor="t" anchorCtr="0">
            <a:noAutofit/>
          </a:bodyPr>
          <a:lstStyle>
            <a:lvl1pPr>
              <a:defRPr lang="en-CA" dirty="0"/>
            </a:lvl1pPr>
          </a:lstStyle>
          <a:p>
            <a:pPr lvl="0"/>
            <a:r>
              <a:rPr lang="en-US" dirty="0"/>
              <a:t>Click to edit Master title style</a:t>
            </a:r>
            <a:endParaRPr lang="en-CA" dirty="0"/>
          </a:p>
        </p:txBody>
      </p:sp>
      <p:sp>
        <p:nvSpPr>
          <p:cNvPr id="3" name="Content Placeholder 2"/>
          <p:cNvSpPr>
            <a:spLocks noGrp="1"/>
          </p:cNvSpPr>
          <p:nvPr>
            <p:ph sz="half" idx="1"/>
          </p:nvPr>
        </p:nvSpPr>
        <p:spPr>
          <a:xfrm>
            <a:off x="628650" y="1548987"/>
            <a:ext cx="3600450" cy="3083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548987"/>
            <a:ext cx="3867150" cy="3083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5023E905-1361-4C1B-868F-ED1881BC8DC8}" type="slidenum">
              <a:rPr lang="en-CA" smtClean="0"/>
              <a:t>‹#›</a:t>
            </a:fld>
            <a:endParaRPr lang="en-CA"/>
          </a:p>
        </p:txBody>
      </p:sp>
      <p:sp>
        <p:nvSpPr>
          <p:cNvPr id="9"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6528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nadian Blood Services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21C231-2CB1-F343-A43B-DE31385C503C}"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3169" y="841248"/>
            <a:ext cx="5257662" cy="2377440"/>
          </a:xfrm>
          <a:prstGeom prst="rect">
            <a:avLst/>
          </a:prstGeom>
        </p:spPr>
      </p:pic>
      <p:sp>
        <p:nvSpPr>
          <p:cNvPr id="6" name="Rectangle 5"/>
          <p:cNvSpPr/>
          <p:nvPr userDrawn="1"/>
        </p:nvSpPr>
        <p:spPr>
          <a:xfrm>
            <a:off x="0" y="4238665"/>
            <a:ext cx="9144000" cy="938288"/>
          </a:xfrm>
          <a:prstGeom prst="rect">
            <a:avLst/>
          </a:prstGeom>
          <a:solidFill>
            <a:srgbClr val="D6D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6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lu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1680210"/>
            <a:ext cx="7767638" cy="2638425"/>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4377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lue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51728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Quote/Fact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a:t>Click to edit Master title style</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5430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Right Photo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3938955" y="11430"/>
            <a:ext cx="5205046" cy="422723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7022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left Photo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a:t>Photo Layout Left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3069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Green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3"/>
                </a:solidFill>
              </a:defRPr>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8552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975" y="288925"/>
            <a:ext cx="7767638" cy="912112"/>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688975" y="1427162"/>
            <a:ext cx="7767638" cy="3200400"/>
          </a:xfrm>
          <a:prstGeom prst="rect">
            <a:avLst/>
          </a:prstGeom>
          <a:noFill/>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rot="10800000" flipH="1" flipV="1">
            <a:off x="8224369" y="4864802"/>
            <a:ext cx="228600" cy="228600"/>
          </a:xfrm>
          <a:prstGeom prst="rect">
            <a:avLst/>
          </a:prstGeom>
        </p:spPr>
        <p:txBody>
          <a:bodyPr vert="horz" lIns="0" tIns="0" rIns="0" bIns="0" rtlCol="0" anchor="t"/>
          <a:lstStyle>
            <a:lvl1pPr algn="r">
              <a:defRPr sz="700" b="0">
                <a:solidFill>
                  <a:schemeClr val="tx1">
                    <a:tint val="75000"/>
                  </a:schemeClr>
                </a:solidFill>
              </a:defRPr>
            </a:lvl1pPr>
          </a:lstStyle>
          <a:p>
            <a:fld id="{F221C231-2CB1-F343-A43B-DE31385C503C}" type="slidenum">
              <a:rPr lang="en-US" smtClean="0"/>
              <a:pPr/>
              <a:t>‹#›</a:t>
            </a:fld>
            <a:endParaRPr lang="en-US" dirty="0"/>
          </a:p>
        </p:txBody>
      </p:sp>
    </p:spTree>
    <p:extLst>
      <p:ext uri="{BB962C8B-B14F-4D97-AF65-F5344CB8AC3E}">
        <p14:creationId xmlns:p14="http://schemas.microsoft.com/office/powerpoint/2010/main" val="1514622492"/>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61" r:id="rId3"/>
    <p:sldLayoutId id="2147483658" r:id="rId4"/>
    <p:sldLayoutId id="2147483677" r:id="rId5"/>
    <p:sldLayoutId id="2147483671" r:id="rId6"/>
    <p:sldLayoutId id="2147483691" r:id="rId7"/>
    <p:sldLayoutId id="2147483692" r:id="rId8"/>
    <p:sldLayoutId id="2147483662" r:id="rId9"/>
    <p:sldLayoutId id="2147483663" r:id="rId10"/>
    <p:sldLayoutId id="2147483676" r:id="rId11"/>
    <p:sldLayoutId id="2147483673" r:id="rId12"/>
    <p:sldLayoutId id="2147483695" r:id="rId13"/>
    <p:sldLayoutId id="2147483698" r:id="rId14"/>
    <p:sldLayoutId id="2147483664" r:id="rId15"/>
    <p:sldLayoutId id="2147483665" r:id="rId16"/>
    <p:sldLayoutId id="2147483668" r:id="rId17"/>
    <p:sldLayoutId id="2147483672" r:id="rId18"/>
    <p:sldLayoutId id="2147483693" r:id="rId19"/>
    <p:sldLayoutId id="2147483694" r:id="rId20"/>
    <p:sldLayoutId id="2147483666" r:id="rId21"/>
    <p:sldLayoutId id="2147483667" r:id="rId22"/>
    <p:sldLayoutId id="2147483675" r:id="rId23"/>
    <p:sldLayoutId id="2147483674" r:id="rId24"/>
    <p:sldLayoutId id="2147483699" r:id="rId25"/>
    <p:sldLayoutId id="2147483700" r:id="rId26"/>
    <p:sldLayoutId id="2147483702" r:id="rId27"/>
    <p:sldLayoutId id="2147483703" r:id="rId28"/>
    <p:sldLayoutId id="2147483704" r:id="rId29"/>
    <p:sldLayoutId id="2147483690" r:id="rId30"/>
    <p:sldLayoutId id="2147483705"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57200" rtl="0" eaLnBrk="1" latinLnBrk="0" hangingPunct="1">
        <a:spcBef>
          <a:spcPct val="0"/>
        </a:spcBef>
        <a:buNone/>
        <a:defRPr sz="3000" b="1" kern="1200">
          <a:solidFill>
            <a:schemeClr val="tx1"/>
          </a:solidFill>
          <a:latin typeface="+mj-lt"/>
          <a:ea typeface="+mj-ea"/>
          <a:cs typeface="+mj-cs"/>
        </a:defRPr>
      </a:lvl1pPr>
    </p:titleStyle>
    <p:bodyStyle>
      <a:lvl1pPr marL="174625" indent="-174625" algn="l" defTabSz="457200" rtl="0" eaLnBrk="1" latinLnBrk="0" hangingPunct="1">
        <a:lnSpc>
          <a:spcPct val="100000"/>
        </a:lnSpc>
        <a:spcBef>
          <a:spcPct val="20000"/>
        </a:spcBef>
        <a:buSzPct val="80000"/>
        <a:buFont typeface="Arial"/>
        <a:buChar char="•"/>
        <a:defRPr sz="2000" b="0" kern="1200">
          <a:solidFill>
            <a:schemeClr val="tx1"/>
          </a:solidFill>
          <a:latin typeface="+mn-lt"/>
          <a:ea typeface="+mn-ea"/>
          <a:cs typeface="+mn-cs"/>
        </a:defRPr>
      </a:lvl1pPr>
      <a:lvl2pPr marL="457200" indent="-225425" algn="l" defTabSz="457200" rtl="0" eaLnBrk="1" latinLnBrk="0" hangingPunct="1">
        <a:lnSpc>
          <a:spcPct val="100000"/>
        </a:lnSpc>
        <a:spcBef>
          <a:spcPct val="20000"/>
        </a:spcBef>
        <a:buFont typeface="Lucida Grande"/>
        <a:buChar char="–"/>
        <a:defRPr sz="2000" b="0" kern="1200">
          <a:solidFill>
            <a:schemeClr val="tx1"/>
          </a:solidFill>
          <a:latin typeface="+mn-lt"/>
          <a:ea typeface="+mn-ea"/>
          <a:cs typeface="+mn-cs"/>
        </a:defRPr>
      </a:lvl2pPr>
      <a:lvl3pPr marL="688975" indent="-231775"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3pPr>
      <a:lvl4pPr marL="912813" indent="-223838"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4pPr>
      <a:lvl5pPr marL="1146175" indent="-233363"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ww.blood.ca/en/blood/can-i-donate"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effectLst>
                  <a:outerShdw blurRad="38100" dist="38100" dir="2700000" algn="tl">
                    <a:srgbClr val="000000">
                      <a:alpha val="43137"/>
                    </a:srgbClr>
                  </a:outerShdw>
                </a:effectLst>
              </a:rPr>
              <a:t>#</a:t>
            </a:r>
            <a:r>
              <a:rPr lang="en-CA" dirty="0" err="1" smtClean="0">
                <a:effectLst>
                  <a:outerShdw blurRad="38100" dist="38100" dir="2700000" algn="tl">
                    <a:srgbClr val="000000">
                      <a:alpha val="43137"/>
                    </a:srgbClr>
                  </a:outerShdw>
                </a:effectLst>
              </a:rPr>
              <a:t>GiveLife</a:t>
            </a:r>
            <a:r>
              <a:rPr lang="en-CA" dirty="0" smtClean="0">
                <a:effectLst>
                  <a:outerShdw blurRad="38100" dist="38100" dir="2700000" algn="tl">
                    <a:srgbClr val="000000">
                      <a:alpha val="43137"/>
                    </a:srgbClr>
                  </a:outerShdw>
                </a:effectLst>
              </a:rPr>
              <a:t> Challenge</a:t>
            </a:r>
            <a:endParaRPr lang="en-CA" dirty="0"/>
          </a:p>
        </p:txBody>
      </p:sp>
    </p:spTree>
    <p:extLst>
      <p:ext uri="{BB962C8B-B14F-4D97-AF65-F5344CB8AC3E}">
        <p14:creationId xmlns:p14="http://schemas.microsoft.com/office/powerpoint/2010/main" val="120749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en-US" dirty="0" smtClean="0">
                <a:solidFill>
                  <a:srgbClr val="FF0000"/>
                </a:solidFill>
              </a:rPr>
              <a:t>Why should you get involved?</a:t>
            </a:r>
            <a:endParaRPr lang="en-US" dirty="0">
              <a:solidFill>
                <a:srgbClr val="FF0000"/>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10</a:t>
            </a:fld>
            <a:endParaRPr lang="en-US" dirty="0"/>
          </a:p>
        </p:txBody>
      </p:sp>
      <p:sp>
        <p:nvSpPr>
          <p:cNvPr id="7" name="Content Placeholder 6"/>
          <p:cNvSpPr>
            <a:spLocks noGrp="1"/>
          </p:cNvSpPr>
          <p:nvPr>
            <p:ph idx="1"/>
          </p:nvPr>
        </p:nvSpPr>
        <p:spPr>
          <a:xfrm>
            <a:off x="3697647" y="1533373"/>
            <a:ext cx="4398464" cy="1556899"/>
          </a:xfrm>
        </p:spPr>
        <p:txBody>
          <a:bodyPr/>
          <a:lstStyle/>
          <a:p>
            <a:pPr marL="0" indent="0">
              <a:buNone/>
            </a:pPr>
            <a:r>
              <a:rPr lang="en-US" sz="1600" dirty="0"/>
              <a:t>Hunter is now 13 years old. Soon after he was born, he was diagnosed with a </a:t>
            </a:r>
            <a:r>
              <a:rPr lang="en-US" sz="1600" b="1" dirty="0">
                <a:solidFill>
                  <a:srgbClr val="FF0000"/>
                </a:solidFill>
              </a:rPr>
              <a:t>rare blood disorder</a:t>
            </a:r>
            <a:r>
              <a:rPr lang="en-US" sz="1600" dirty="0"/>
              <a:t> called Diamond </a:t>
            </a:r>
            <a:r>
              <a:rPr lang="en-US" sz="1600" dirty="0" err="1"/>
              <a:t>Blackfan</a:t>
            </a:r>
            <a:r>
              <a:rPr lang="en-US" sz="1600" dirty="0"/>
              <a:t> Anemia. He requires a </a:t>
            </a:r>
            <a:r>
              <a:rPr lang="en-US" sz="1600" b="1" dirty="0">
                <a:solidFill>
                  <a:srgbClr val="FF0000"/>
                </a:solidFill>
              </a:rPr>
              <a:t>blood transfusion </a:t>
            </a:r>
            <a:r>
              <a:rPr lang="en-US" sz="1600" dirty="0"/>
              <a:t>every </a:t>
            </a:r>
            <a:r>
              <a:rPr lang="en-US" sz="1600" b="1" dirty="0">
                <a:solidFill>
                  <a:srgbClr val="FF0000"/>
                </a:solidFill>
              </a:rPr>
              <a:t>3 weeks </a:t>
            </a:r>
            <a:r>
              <a:rPr lang="en-US" sz="1600" dirty="0"/>
              <a:t>and chelation every night for 12 hours. To date he has received over </a:t>
            </a:r>
            <a:r>
              <a:rPr lang="en-US" sz="1600" b="1" dirty="0">
                <a:solidFill>
                  <a:srgbClr val="FF0000"/>
                </a:solidFill>
              </a:rPr>
              <a:t>200 transfusions</a:t>
            </a:r>
            <a:r>
              <a:rPr lang="en-US" sz="1600" dirty="0"/>
              <a:t>!</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46" y="1067911"/>
            <a:ext cx="3218212" cy="25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7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en-US" dirty="0" smtClean="0">
                <a:solidFill>
                  <a:srgbClr val="FF0000"/>
                </a:solidFill>
              </a:rPr>
              <a:t>Why should you get involved?</a:t>
            </a:r>
            <a:endParaRPr lang="en-US" dirty="0">
              <a:solidFill>
                <a:srgbClr val="FF0000"/>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11</a:t>
            </a:fld>
            <a:endParaRPr lang="en-US" dirty="0"/>
          </a:p>
        </p:txBody>
      </p:sp>
      <p:sp>
        <p:nvSpPr>
          <p:cNvPr id="7" name="Rectangle 6"/>
          <p:cNvSpPr/>
          <p:nvPr/>
        </p:nvSpPr>
        <p:spPr>
          <a:xfrm>
            <a:off x="2773235" y="1708749"/>
            <a:ext cx="4572000" cy="1600438"/>
          </a:xfrm>
          <a:prstGeom prst="rect">
            <a:avLst/>
          </a:prstGeom>
        </p:spPr>
        <p:txBody>
          <a:bodyPr>
            <a:spAutoFit/>
          </a:bodyPr>
          <a:lstStyle/>
          <a:p>
            <a:r>
              <a:rPr lang="en-US" sz="1400" dirty="0"/>
              <a:t>When their daughter </a:t>
            </a:r>
            <a:r>
              <a:rPr lang="en-US" sz="1400" b="1" dirty="0">
                <a:solidFill>
                  <a:srgbClr val="FF0000"/>
                </a:solidFill>
              </a:rPr>
              <a:t>Sarah</a:t>
            </a:r>
            <a:r>
              <a:rPr lang="en-US" sz="1400" dirty="0"/>
              <a:t> was diagnosed with acute myeloid leukemia, Mark and Leah were told she would </a:t>
            </a:r>
            <a:r>
              <a:rPr lang="en-US" sz="1400" b="1" dirty="0">
                <a:solidFill>
                  <a:srgbClr val="FF0000"/>
                </a:solidFill>
              </a:rPr>
              <a:t>need a stem cell </a:t>
            </a:r>
            <a:r>
              <a:rPr lang="en-US" sz="1400" dirty="0"/>
              <a:t>transplant to survive. They decided to </a:t>
            </a:r>
            <a:r>
              <a:rPr lang="en-US" sz="1400" b="1" dirty="0">
                <a:solidFill>
                  <a:srgbClr val="FF0000"/>
                </a:solidFill>
              </a:rPr>
              <a:t>raise awareness </a:t>
            </a:r>
            <a:r>
              <a:rPr lang="en-US" sz="1400" dirty="0"/>
              <a:t>about the </a:t>
            </a:r>
            <a:r>
              <a:rPr lang="en-US" sz="1400" b="1" dirty="0">
                <a:solidFill>
                  <a:srgbClr val="FF0000"/>
                </a:solidFill>
              </a:rPr>
              <a:t>need for blood and stem cell donors</a:t>
            </a:r>
            <a:r>
              <a:rPr lang="en-US" sz="1400" dirty="0"/>
              <a:t>. Sarah lost her battle but her parents continue to advocate for </a:t>
            </a:r>
            <a:r>
              <a:rPr lang="en-US" sz="1400" b="1" dirty="0">
                <a:solidFill>
                  <a:srgbClr val="FF0000"/>
                </a:solidFill>
              </a:rPr>
              <a:t>patients just like </a:t>
            </a:r>
            <a:r>
              <a:rPr lang="en-US" sz="1400" dirty="0"/>
              <a:t>her who are in </a:t>
            </a:r>
            <a:r>
              <a:rPr lang="en-US" sz="1400" b="1" dirty="0">
                <a:solidFill>
                  <a:srgbClr val="FF0000"/>
                </a:solidFill>
              </a:rPr>
              <a:t>need of blood and stem cells</a:t>
            </a:r>
            <a:r>
              <a:rPr lang="en-US" sz="14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44" y="1661746"/>
            <a:ext cx="2546760" cy="169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4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p:sp>
      <p:sp>
        <p:nvSpPr>
          <p:cNvPr id="3" name="Text Placeholder 2"/>
          <p:cNvSpPr>
            <a:spLocks noGrp="1"/>
          </p:cNvSpPr>
          <p:nvPr>
            <p:ph type="body" sz="quarter" idx="12"/>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much blood is needed?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4"/>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1400" y="0"/>
            <a:ext cx="55626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The Facts About Blood</a:t>
            </a:r>
            <a:endParaRPr lang="en-US" sz="6600" dirty="0"/>
          </a:p>
        </p:txBody>
      </p:sp>
      <p:sp>
        <p:nvSpPr>
          <p:cNvPr id="4" name="Slide Number Placeholder 3"/>
          <p:cNvSpPr>
            <a:spLocks noGrp="1"/>
          </p:cNvSpPr>
          <p:nvPr>
            <p:ph type="sldNum" sz="quarter" idx="16"/>
          </p:nvPr>
        </p:nvSpPr>
        <p:spPr/>
        <p:txBody>
          <a:bodyPr/>
          <a:lstStyle/>
          <a:p>
            <a:fld id="{F221C231-2CB1-F343-A43B-DE31385C503C}" type="slidenum">
              <a:rPr lang="en-US" smtClean="0"/>
              <a:pPr/>
              <a:t>13</a:t>
            </a:fld>
            <a:endParaRPr lang="en-US" dirty="0"/>
          </a:p>
        </p:txBody>
      </p:sp>
    </p:spTree>
    <p:extLst>
      <p:ext uri="{BB962C8B-B14F-4D97-AF65-F5344CB8AC3E}">
        <p14:creationId xmlns:p14="http://schemas.microsoft.com/office/powerpoint/2010/main" val="26951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50" dirty="0">
                <a:ln w="11430"/>
                <a:solidFill>
                  <a:schemeClr val="tx1"/>
                </a:solidFill>
                <a:effectLst>
                  <a:outerShdw blurRad="25400" algn="tl" rotWithShape="0">
                    <a:srgbClr val="000000">
                      <a:alpha val="43000"/>
                    </a:srgbClr>
                  </a:outerShdw>
                </a:effectLst>
              </a:rPr>
              <a:t>Components of Blood</a:t>
            </a:r>
            <a:r>
              <a:rPr lang="en-US" spc="150" dirty="0">
                <a:ln w="11430"/>
                <a:solidFill>
                  <a:srgbClr val="F8F8F8"/>
                </a:solidFill>
                <a:effectLst>
                  <a:outerShdw blurRad="25400" algn="tl" rotWithShape="0">
                    <a:srgbClr val="000000">
                      <a:alpha val="43000"/>
                    </a:srgbClr>
                  </a:outerShdw>
                </a:effectLst>
              </a:rPr>
              <a:t/>
            </a:r>
            <a:br>
              <a:rPr lang="en-US" spc="150" dirty="0">
                <a:ln w="11430"/>
                <a:solidFill>
                  <a:srgbClr val="F8F8F8"/>
                </a:solidFill>
                <a:effectLst>
                  <a:outerShdw blurRad="25400" algn="tl" rotWithShape="0">
                    <a:srgbClr val="000000">
                      <a:alpha val="43000"/>
                    </a:srgbClr>
                  </a:outerShdw>
                </a:effectLst>
              </a:rPr>
            </a:br>
            <a:endParaRPr lang="en-US" dirty="0"/>
          </a:p>
        </p:txBody>
      </p:sp>
      <p:pic>
        <p:nvPicPr>
          <p:cNvPr id="1026" name="Picture 2" descr="Whats in 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005" y="1691843"/>
            <a:ext cx="6154477" cy="209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7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Does Blood Do?</a:t>
            </a:r>
            <a:endParaRPr lang="en-US" sz="3600"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15</a:t>
            </a:fld>
            <a:endParaRPr lang="en-US" dirty="0"/>
          </a:p>
        </p:txBody>
      </p:sp>
      <p:sp>
        <p:nvSpPr>
          <p:cNvPr id="8" name="TextBox 7"/>
          <p:cNvSpPr txBox="1"/>
          <p:nvPr/>
        </p:nvSpPr>
        <p:spPr>
          <a:xfrm>
            <a:off x="323850" y="1421440"/>
            <a:ext cx="8301038" cy="3170099"/>
          </a:xfrm>
          <a:prstGeom prst="rect">
            <a:avLst/>
          </a:prstGeom>
          <a:noFill/>
        </p:spPr>
        <p:txBody>
          <a:bodyPr wrap="square">
            <a:spAutoFit/>
          </a:bodyPr>
          <a:lstStyle/>
          <a:p>
            <a:pPr marL="342900" indent="-342900">
              <a:buClr>
                <a:srgbClr val="C00000"/>
              </a:buClr>
              <a:buFont typeface="Arial" panose="020B0604020202020204" pitchFamily="34" charset="0"/>
              <a:buChar char="•"/>
              <a:defRPr/>
            </a:pPr>
            <a:r>
              <a:rPr lang="en-US" sz="2400" dirty="0" smtClean="0">
                <a:latin typeface="Gotham"/>
              </a:rPr>
              <a:t>Transports oxygen </a:t>
            </a:r>
            <a:r>
              <a:rPr lang="en-US" sz="2400" dirty="0">
                <a:latin typeface="Gotham"/>
              </a:rPr>
              <a:t>and nutrients to our tissues</a:t>
            </a:r>
          </a:p>
          <a:p>
            <a:pPr marL="171450" indent="-171450">
              <a:buClr>
                <a:srgbClr val="C00000"/>
              </a:buClr>
              <a:buFont typeface="Arial" panose="020B0604020202020204" pitchFamily="34" charset="0"/>
              <a:buChar char="•"/>
              <a:defRPr/>
            </a:pPr>
            <a:endParaRPr lang="en-US" sz="800" dirty="0">
              <a:latin typeface="Gotham"/>
            </a:endParaRPr>
          </a:p>
          <a:p>
            <a:pPr marL="342900" indent="-342900">
              <a:buClr>
                <a:srgbClr val="C00000"/>
              </a:buClr>
              <a:buFont typeface="Arial" panose="020B0604020202020204" pitchFamily="34" charset="0"/>
              <a:buChar char="•"/>
              <a:defRPr/>
            </a:pPr>
            <a:r>
              <a:rPr lang="en-US" sz="2400" dirty="0">
                <a:solidFill>
                  <a:srgbClr val="FF0000"/>
                </a:solidFill>
                <a:latin typeface="Gotham"/>
              </a:rPr>
              <a:t>Carries carbon dioxide and waste products away from tissues</a:t>
            </a:r>
          </a:p>
          <a:p>
            <a:pPr marL="171450" indent="-171450">
              <a:buClr>
                <a:srgbClr val="C00000"/>
              </a:buClr>
              <a:buFont typeface="Arial" panose="020B0604020202020204" pitchFamily="34" charset="0"/>
              <a:buChar char="•"/>
              <a:defRPr/>
            </a:pPr>
            <a:endParaRPr lang="en-US" sz="800" dirty="0">
              <a:latin typeface="Gotham"/>
            </a:endParaRPr>
          </a:p>
          <a:p>
            <a:pPr marL="342900" indent="-342900">
              <a:buClr>
                <a:srgbClr val="C00000"/>
              </a:buClr>
              <a:buFont typeface="Arial" panose="020B0604020202020204" pitchFamily="34" charset="0"/>
              <a:buChar char="•"/>
              <a:defRPr/>
            </a:pPr>
            <a:r>
              <a:rPr lang="en-US" sz="2400" dirty="0">
                <a:latin typeface="Gotham"/>
              </a:rPr>
              <a:t>Carries hormones to their target tissues</a:t>
            </a:r>
          </a:p>
          <a:p>
            <a:pPr marL="171450" indent="-171450">
              <a:buClr>
                <a:srgbClr val="C00000"/>
              </a:buClr>
              <a:buFont typeface="Arial" panose="020B0604020202020204" pitchFamily="34" charset="0"/>
              <a:buChar char="•"/>
              <a:defRPr/>
            </a:pPr>
            <a:endParaRPr lang="en-US" sz="800" dirty="0">
              <a:latin typeface="Gotham"/>
            </a:endParaRPr>
          </a:p>
          <a:p>
            <a:pPr marL="342900" indent="-342900">
              <a:buClr>
                <a:srgbClr val="C00000"/>
              </a:buClr>
              <a:buFont typeface="Arial" panose="020B0604020202020204" pitchFamily="34" charset="0"/>
              <a:buChar char="•"/>
              <a:defRPr/>
            </a:pPr>
            <a:r>
              <a:rPr lang="en-US" sz="2400" dirty="0">
                <a:solidFill>
                  <a:srgbClr val="FF0000"/>
                </a:solidFill>
                <a:latin typeface="Gotham"/>
              </a:rPr>
              <a:t>Plays a role in temperature and fluid regulation</a:t>
            </a:r>
          </a:p>
          <a:p>
            <a:pPr marL="171450" indent="-171450">
              <a:buClr>
                <a:srgbClr val="C00000"/>
              </a:buClr>
              <a:buFont typeface="Arial" panose="020B0604020202020204" pitchFamily="34" charset="0"/>
              <a:buChar char="•"/>
              <a:defRPr/>
            </a:pPr>
            <a:endParaRPr lang="en-US" sz="800" dirty="0">
              <a:latin typeface="Gotham"/>
            </a:endParaRPr>
          </a:p>
          <a:p>
            <a:pPr marL="342900" indent="-342900">
              <a:buClr>
                <a:srgbClr val="C00000"/>
              </a:buClr>
              <a:buFont typeface="Arial" panose="020B0604020202020204" pitchFamily="34" charset="0"/>
              <a:buChar char="•"/>
              <a:defRPr/>
            </a:pPr>
            <a:r>
              <a:rPr lang="en-US" sz="2400" dirty="0">
                <a:latin typeface="Gotham"/>
              </a:rPr>
              <a:t>Protects the body from bacteria and foreign substances </a:t>
            </a:r>
          </a:p>
          <a:p>
            <a:pPr>
              <a:defRPr/>
            </a:pPr>
            <a:r>
              <a:rPr lang="en-US" sz="2400" dirty="0">
                <a:latin typeface="Calibri" panose="020F0502020204030204" pitchFamily="34" charset="0"/>
              </a:rPr>
              <a:t> </a:t>
            </a:r>
          </a:p>
        </p:txBody>
      </p:sp>
      <p:pic>
        <p:nvPicPr>
          <p:cNvPr id="1027" name="Picture 3"/>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35851">
            <a:off x="6875463" y="108577"/>
            <a:ext cx="1541463" cy="1541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351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249"/>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lood Component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404" b="92857" l="4000" r="97026"/>
                    </a14:imgEffect>
                  </a14:imgLayer>
                </a14:imgProps>
              </a:ext>
              <a:ext uri="{28A0092B-C50C-407E-A947-70E740481C1C}">
                <a14:useLocalDpi xmlns:a14="http://schemas.microsoft.com/office/drawing/2010/main" val="0"/>
              </a:ext>
            </a:extLst>
          </a:blip>
          <a:srcRect/>
          <a:stretch>
            <a:fillRect/>
          </a:stretch>
        </p:blipFill>
        <p:spPr bwMode="auto">
          <a:xfrm flipH="1">
            <a:off x="-1047752" y="639951"/>
            <a:ext cx="6568921" cy="320805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088636" y="340485"/>
            <a:ext cx="5560860" cy="472831"/>
          </a:xfrm>
        </p:spPr>
        <p:txBody>
          <a:bodyPr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Shelf Life of Blood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endParaRPr>
          </a:p>
        </p:txBody>
      </p:sp>
      <p:sp>
        <p:nvSpPr>
          <p:cNvPr id="5" name="Oval 4"/>
          <p:cNvSpPr/>
          <p:nvPr/>
        </p:nvSpPr>
        <p:spPr>
          <a:xfrm rot="17916628">
            <a:off x="2406954" y="2374563"/>
            <a:ext cx="467471" cy="665351"/>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a:endParaRPr>
          </a:p>
        </p:txBody>
      </p:sp>
      <p:sp>
        <p:nvSpPr>
          <p:cNvPr id="9" name="Oval 8"/>
          <p:cNvSpPr/>
          <p:nvPr/>
        </p:nvSpPr>
        <p:spPr>
          <a:xfrm rot="17916628">
            <a:off x="310221" y="2352376"/>
            <a:ext cx="467471" cy="371492"/>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a:endParaRPr>
          </a:p>
        </p:txBody>
      </p:sp>
      <p:sp>
        <p:nvSpPr>
          <p:cNvPr id="10" name="Oval 9"/>
          <p:cNvSpPr/>
          <p:nvPr/>
        </p:nvSpPr>
        <p:spPr>
          <a:xfrm rot="21415391">
            <a:off x="1095400" y="2120647"/>
            <a:ext cx="478321" cy="221285"/>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a:endParaRPr>
          </a:p>
        </p:txBody>
      </p:sp>
      <p:cxnSp>
        <p:nvCxnSpPr>
          <p:cNvPr id="11" name="Straight Arrow Connector 10"/>
          <p:cNvCxnSpPr>
            <a:stCxn id="22" idx="1"/>
            <a:endCxn id="5" idx="4"/>
          </p:cNvCxnSpPr>
          <p:nvPr/>
        </p:nvCxnSpPr>
        <p:spPr>
          <a:xfrm flipV="1">
            <a:off x="2932744" y="2866540"/>
            <a:ext cx="0" cy="80418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9" idx="7"/>
          </p:cNvCxnSpPr>
          <p:nvPr/>
        </p:nvCxnSpPr>
        <p:spPr>
          <a:xfrm flipH="1">
            <a:off x="507794" y="1182648"/>
            <a:ext cx="1071521" cy="114748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0" idx="2"/>
            <a:endCxn id="10" idx="0"/>
          </p:cNvCxnSpPr>
          <p:nvPr/>
        </p:nvCxnSpPr>
        <p:spPr>
          <a:xfrm flipH="1">
            <a:off x="1328622" y="845582"/>
            <a:ext cx="2271828" cy="127522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076450" y="476250"/>
            <a:ext cx="3048000" cy="369332"/>
          </a:xfrm>
          <a:prstGeom prst="rect">
            <a:avLst/>
          </a:prstGeom>
          <a:noFill/>
        </p:spPr>
        <p:txBody>
          <a:bodyPr wrap="square" rtlCol="0">
            <a:spAutoFit/>
          </a:bodyPr>
          <a:lstStyle/>
          <a:p>
            <a:r>
              <a:rPr lang="en-US" b="1" dirty="0" smtClean="0">
                <a:solidFill>
                  <a:schemeClr val="bg1"/>
                </a:solidFill>
                <a:latin typeface="Gotham"/>
              </a:rPr>
              <a:t>Frozen Plasma </a:t>
            </a:r>
            <a:r>
              <a:rPr lang="en-US" dirty="0" smtClean="0">
                <a:solidFill>
                  <a:schemeClr val="bg1"/>
                </a:solidFill>
                <a:latin typeface="Gotham"/>
              </a:rPr>
              <a:t>– 1 Year</a:t>
            </a:r>
            <a:endParaRPr lang="en-US" dirty="0">
              <a:solidFill>
                <a:schemeClr val="bg1"/>
              </a:solidFill>
              <a:latin typeface="Gotham"/>
            </a:endParaRPr>
          </a:p>
        </p:txBody>
      </p:sp>
      <p:sp>
        <p:nvSpPr>
          <p:cNvPr id="22" name="TextBox 21"/>
          <p:cNvSpPr txBox="1"/>
          <p:nvPr/>
        </p:nvSpPr>
        <p:spPr>
          <a:xfrm>
            <a:off x="2932744" y="3486060"/>
            <a:ext cx="2953228" cy="369332"/>
          </a:xfrm>
          <a:prstGeom prst="rect">
            <a:avLst/>
          </a:prstGeom>
          <a:noFill/>
        </p:spPr>
        <p:txBody>
          <a:bodyPr wrap="square" rtlCol="0">
            <a:spAutoFit/>
          </a:bodyPr>
          <a:lstStyle/>
          <a:p>
            <a:r>
              <a:rPr lang="en-US" b="1" dirty="0" smtClean="0">
                <a:solidFill>
                  <a:schemeClr val="bg1"/>
                </a:solidFill>
                <a:latin typeface="Gotham"/>
              </a:rPr>
              <a:t>Red Blood Cells </a:t>
            </a:r>
            <a:r>
              <a:rPr lang="en-US" dirty="0" smtClean="0">
                <a:solidFill>
                  <a:schemeClr val="bg1"/>
                </a:solidFill>
                <a:latin typeface="Gotham"/>
              </a:rPr>
              <a:t>– 42 Days</a:t>
            </a:r>
            <a:endParaRPr lang="en-US" dirty="0">
              <a:solidFill>
                <a:schemeClr val="bg1"/>
              </a:solidFill>
              <a:latin typeface="Gotham"/>
            </a:endParaRPr>
          </a:p>
        </p:txBody>
      </p:sp>
      <p:sp>
        <p:nvSpPr>
          <p:cNvPr id="23" name="TextBox 22"/>
          <p:cNvSpPr txBox="1"/>
          <p:nvPr/>
        </p:nvSpPr>
        <p:spPr>
          <a:xfrm>
            <a:off x="322015" y="813316"/>
            <a:ext cx="2514600" cy="369332"/>
          </a:xfrm>
          <a:prstGeom prst="rect">
            <a:avLst/>
          </a:prstGeom>
          <a:noFill/>
        </p:spPr>
        <p:txBody>
          <a:bodyPr wrap="square" rtlCol="0">
            <a:spAutoFit/>
          </a:bodyPr>
          <a:lstStyle/>
          <a:p>
            <a:r>
              <a:rPr lang="en-US" b="1" dirty="0" smtClean="0">
                <a:solidFill>
                  <a:schemeClr val="bg1"/>
                </a:solidFill>
                <a:latin typeface="Gotham"/>
              </a:rPr>
              <a:t>Platelets </a:t>
            </a:r>
            <a:r>
              <a:rPr lang="en-US" dirty="0" smtClean="0">
                <a:solidFill>
                  <a:schemeClr val="bg1"/>
                </a:solidFill>
                <a:latin typeface="Gotham"/>
              </a:rPr>
              <a:t>– 5 Days</a:t>
            </a:r>
            <a:endParaRPr lang="en-US" dirty="0">
              <a:solidFill>
                <a:schemeClr val="bg1"/>
              </a:solidFill>
              <a:latin typeface="Gotham"/>
            </a:endParaRPr>
          </a:p>
        </p:txBody>
      </p:sp>
    </p:spTree>
    <p:extLst>
      <p:ext uri="{BB962C8B-B14F-4D97-AF65-F5344CB8AC3E}">
        <p14:creationId xmlns:p14="http://schemas.microsoft.com/office/powerpoint/2010/main" val="387449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122717"/>
            <a:ext cx="7767638" cy="1429636"/>
          </a:xfrm>
        </p:spPr>
        <p:txBody>
          <a:bodyPr/>
          <a:lstStyle/>
          <a:p>
            <a:pPr algn="ctr"/>
            <a:r>
              <a:rPr lang="en-US" sz="4800" dirty="0"/>
              <a:t>What is a </a:t>
            </a:r>
            <a:r>
              <a:rPr lang="en-US" sz="4800" dirty="0" smtClean="0"/>
              <a:t/>
            </a:r>
            <a:br>
              <a:rPr lang="en-US" sz="4800" dirty="0" smtClean="0"/>
            </a:br>
            <a:r>
              <a:rPr lang="en-US" sz="4800" dirty="0" smtClean="0"/>
              <a:t>“</a:t>
            </a:r>
            <a:r>
              <a:rPr lang="en-US" sz="4800" dirty="0"/>
              <a:t>Blood Product?”</a:t>
            </a:r>
          </a:p>
        </p:txBody>
      </p:sp>
      <p:sp>
        <p:nvSpPr>
          <p:cNvPr id="4" name="Slide Number Placeholder 3"/>
          <p:cNvSpPr>
            <a:spLocks noGrp="1"/>
          </p:cNvSpPr>
          <p:nvPr>
            <p:ph type="sldNum" sz="quarter" idx="16"/>
          </p:nvPr>
        </p:nvSpPr>
        <p:spPr/>
        <p:txBody>
          <a:bodyPr/>
          <a:lstStyle/>
          <a:p>
            <a:fld id="{F221C231-2CB1-F343-A43B-DE31385C503C}" type="slidenum">
              <a:rPr lang="en-US" smtClean="0"/>
              <a:pPr/>
              <a:t>17</a:t>
            </a:fld>
            <a:endParaRPr lang="en-US" dirty="0"/>
          </a:p>
        </p:txBody>
      </p:sp>
      <p:pic>
        <p:nvPicPr>
          <p:cNvPr id="6" name="Picture 1"/>
          <p:cNvPicPr>
            <a:picLocks noGrp="1" noChangeAspect="1"/>
          </p:cNvPicPr>
          <p:nvPr>
            <p:ph type="chart" sz="quarter" idx="17"/>
          </p:nvPr>
        </p:nvPicPr>
        <p:blipFill>
          <a:blip r:embed="rId3">
            <a:extLst>
              <a:ext uri="{28A0092B-C50C-407E-A947-70E740481C1C}">
                <a14:useLocalDpi xmlns:a14="http://schemas.microsoft.com/office/drawing/2010/main" val="0"/>
              </a:ext>
            </a:extLst>
          </a:blip>
          <a:stretch>
            <a:fillRect/>
          </a:stretch>
        </p:blipFill>
        <p:spPr bwMode="auto">
          <a:xfrm>
            <a:off x="2169041" y="1677454"/>
            <a:ext cx="4710224" cy="26513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2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172410"/>
            <a:ext cx="7767638" cy="1018215"/>
          </a:xfrm>
        </p:spPr>
        <p:txBody>
          <a:bodyPr/>
          <a:lstStyle/>
          <a:p>
            <a:r>
              <a:rPr lang="en-US" dirty="0" smtClean="0"/>
              <a:t>Blood Types in </a:t>
            </a:r>
            <a:r>
              <a:rPr lang="en-US" dirty="0"/>
              <a:t>C</a:t>
            </a:r>
            <a:r>
              <a:rPr lang="en-US" dirty="0" smtClean="0"/>
              <a:t>anada </a:t>
            </a:r>
            <a:endParaRPr lang="en-US" dirty="0"/>
          </a:p>
        </p:txBody>
      </p:sp>
      <p:sp>
        <p:nvSpPr>
          <p:cNvPr id="4" name="Content Placeholder 3"/>
          <p:cNvSpPr>
            <a:spLocks noGrp="1"/>
          </p:cNvSpPr>
          <p:nvPr>
            <p:ph idx="1"/>
          </p:nvPr>
        </p:nvSpPr>
        <p:spPr>
          <a:xfrm>
            <a:off x="688975" y="635000"/>
            <a:ext cx="7767638" cy="337765"/>
          </a:xfrm>
        </p:spPr>
        <p:txBody>
          <a:bodyPr/>
          <a:lstStyle/>
          <a:p>
            <a:pPr marL="0" indent="0">
              <a:buNone/>
            </a:pPr>
            <a:r>
              <a:rPr lang="en-US" sz="1800" dirty="0" smtClean="0"/>
              <a:t>Percentage of Canadians</a:t>
            </a:r>
            <a:endParaRPr lang="en-US" sz="1800"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18</a:t>
            </a:fld>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3901756953"/>
              </p:ext>
            </p:extLst>
          </p:nvPr>
        </p:nvGraphicFramePr>
        <p:xfrm>
          <a:off x="50800" y="809239"/>
          <a:ext cx="885825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273962640"/>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397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122717"/>
            <a:ext cx="7767638" cy="1018215"/>
          </a:xfrm>
        </p:spPr>
        <p:txBody>
          <a:bodyPr/>
          <a:lstStyle/>
          <a:p>
            <a:r>
              <a:rPr lang="en-US" dirty="0" smtClean="0">
                <a:solidFill>
                  <a:srgbClr val="FF0000"/>
                </a:solidFill>
              </a:rPr>
              <a:t>Blood Compatibility</a:t>
            </a:r>
            <a:endParaRPr lang="en-US" dirty="0">
              <a:solidFill>
                <a:srgbClr val="FF0000"/>
              </a:solidFill>
            </a:endParaRPr>
          </a:p>
        </p:txBody>
      </p:sp>
      <p:sp>
        <p:nvSpPr>
          <p:cNvPr id="4" name="Slide Number Placeholder 3"/>
          <p:cNvSpPr>
            <a:spLocks noGrp="1"/>
          </p:cNvSpPr>
          <p:nvPr>
            <p:ph type="sldNum" sz="quarter" idx="16"/>
          </p:nvPr>
        </p:nvSpPr>
        <p:spPr/>
        <p:txBody>
          <a:bodyPr/>
          <a:lstStyle/>
          <a:p>
            <a:fld id="{F221C231-2CB1-F343-A43B-DE31385C503C}" type="slidenum">
              <a:rPr lang="en-US" smtClean="0"/>
              <a:pPr/>
              <a:t>19</a:t>
            </a:fld>
            <a:endParaRPr lang="en-US" dirty="0"/>
          </a:p>
        </p:txBody>
      </p:sp>
      <p:pic>
        <p:nvPicPr>
          <p:cNvPr id="5" name="Picture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499014" y="498764"/>
            <a:ext cx="4454236" cy="4454236"/>
          </a:xfrm>
          <a:prstGeom prst="rect">
            <a:avLst/>
          </a:prstGeom>
        </p:spPr>
      </p:pic>
    </p:spTree>
    <p:extLst>
      <p:ext uri="{BB962C8B-B14F-4D97-AF65-F5344CB8AC3E}">
        <p14:creationId xmlns:p14="http://schemas.microsoft.com/office/powerpoint/2010/main" val="384967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88975" y="1351026"/>
            <a:ext cx="7767638" cy="2638425"/>
          </a:xfrm>
        </p:spPr>
        <p:txBody>
          <a:bodyPr/>
          <a:lstStyle/>
          <a:p>
            <a:pPr>
              <a:lnSpc>
                <a:spcPct val="150000"/>
              </a:lnSpc>
              <a:buFont typeface="Wingdings" panose="05000000000000000000" pitchFamily="2" charset="2"/>
              <a:buChar char="§"/>
            </a:pPr>
            <a:r>
              <a:rPr lang="en-US" sz="1600" dirty="0">
                <a:latin typeface="Gotham"/>
              </a:rPr>
              <a:t>About </a:t>
            </a:r>
            <a:r>
              <a:rPr lang="en-US" sz="1600" dirty="0">
                <a:solidFill>
                  <a:srgbClr val="FF0000"/>
                </a:solidFill>
                <a:latin typeface="Gotham"/>
              </a:rPr>
              <a:t>Canadian Blood Services </a:t>
            </a:r>
          </a:p>
          <a:p>
            <a:pPr>
              <a:lnSpc>
                <a:spcPct val="150000"/>
              </a:lnSpc>
              <a:buFont typeface="Wingdings" panose="05000000000000000000" pitchFamily="2" charset="2"/>
              <a:buChar char="§"/>
            </a:pPr>
            <a:r>
              <a:rPr lang="en-US" sz="1600" dirty="0">
                <a:latin typeface="Gotham"/>
              </a:rPr>
              <a:t>The </a:t>
            </a:r>
            <a:r>
              <a:rPr lang="en-US" sz="1600" dirty="0">
                <a:solidFill>
                  <a:srgbClr val="FF0000"/>
                </a:solidFill>
                <a:latin typeface="Gotham"/>
              </a:rPr>
              <a:t>Facts About Blood</a:t>
            </a:r>
          </a:p>
          <a:p>
            <a:pPr>
              <a:lnSpc>
                <a:spcPct val="150000"/>
              </a:lnSpc>
              <a:buFont typeface="Wingdings" panose="05000000000000000000" pitchFamily="2" charset="2"/>
              <a:buChar char="§"/>
            </a:pPr>
            <a:r>
              <a:rPr lang="en-US" sz="1600" dirty="0">
                <a:latin typeface="Gotham"/>
              </a:rPr>
              <a:t>The </a:t>
            </a:r>
            <a:r>
              <a:rPr lang="en-US" sz="1600" dirty="0">
                <a:solidFill>
                  <a:srgbClr val="FF0000"/>
                </a:solidFill>
                <a:latin typeface="Gotham"/>
              </a:rPr>
              <a:t>Need</a:t>
            </a:r>
          </a:p>
          <a:p>
            <a:pPr>
              <a:lnSpc>
                <a:spcPct val="150000"/>
              </a:lnSpc>
              <a:buFont typeface="Wingdings" panose="05000000000000000000" pitchFamily="2" charset="2"/>
              <a:buChar char="§"/>
            </a:pPr>
            <a:r>
              <a:rPr lang="en-US" sz="1600" dirty="0">
                <a:latin typeface="Gotham"/>
              </a:rPr>
              <a:t>The </a:t>
            </a:r>
            <a:r>
              <a:rPr lang="en-US" sz="1600" dirty="0">
                <a:solidFill>
                  <a:srgbClr val="FF0000"/>
                </a:solidFill>
                <a:latin typeface="Gotham"/>
              </a:rPr>
              <a:t>Donation Process</a:t>
            </a:r>
          </a:p>
          <a:p>
            <a:pPr>
              <a:lnSpc>
                <a:spcPct val="150000"/>
              </a:lnSpc>
              <a:buFont typeface="Wingdings" panose="05000000000000000000" pitchFamily="2" charset="2"/>
              <a:buChar char="§"/>
            </a:pPr>
            <a:r>
              <a:rPr lang="en-US" sz="1600" dirty="0">
                <a:solidFill>
                  <a:srgbClr val="FF0000"/>
                </a:solidFill>
                <a:latin typeface="Gotham"/>
              </a:rPr>
              <a:t>Stem Cell </a:t>
            </a:r>
            <a:r>
              <a:rPr lang="en-US" sz="1600" dirty="0">
                <a:latin typeface="Gotham"/>
              </a:rPr>
              <a:t>Donation</a:t>
            </a:r>
          </a:p>
          <a:p>
            <a:pPr>
              <a:lnSpc>
                <a:spcPct val="150000"/>
              </a:lnSpc>
              <a:buFont typeface="Wingdings" panose="05000000000000000000" pitchFamily="2" charset="2"/>
              <a:buChar char="§"/>
            </a:pPr>
            <a:r>
              <a:rPr lang="en-US" sz="1600" dirty="0">
                <a:latin typeface="Gotham"/>
              </a:rPr>
              <a:t>The </a:t>
            </a:r>
            <a:r>
              <a:rPr lang="en-US" sz="1600" dirty="0">
                <a:solidFill>
                  <a:srgbClr val="FF0000"/>
                </a:solidFill>
                <a:latin typeface="Gotham"/>
              </a:rPr>
              <a:t>Challenge</a:t>
            </a:r>
            <a:endParaRPr lang="en-US" sz="2400" dirty="0">
              <a:solidFill>
                <a:srgbClr val="FF0000"/>
              </a:solidFill>
              <a:latin typeface="Gotham"/>
            </a:endParaRPr>
          </a:p>
          <a:p>
            <a:endParaRPr lang="en-US" dirty="0"/>
          </a:p>
        </p:txBody>
      </p:sp>
      <p:sp>
        <p:nvSpPr>
          <p:cNvPr id="4" name="Content Placeholder 3"/>
          <p:cNvSpPr>
            <a:spLocks noGrp="1"/>
          </p:cNvSpPr>
          <p:nvPr>
            <p:ph sz="quarter" idx="13"/>
          </p:nvPr>
        </p:nvSpPr>
        <p:spPr/>
        <p:txBody>
          <a:bodyPr/>
          <a:lstStyle/>
          <a:p>
            <a:r>
              <a:rPr lang="en-US" dirty="0" smtClean="0">
                <a:solidFill>
                  <a:srgbClr val="FF0000"/>
                </a:solidFill>
              </a:rPr>
              <a:t>#</a:t>
            </a:r>
            <a:r>
              <a:rPr lang="en-US" dirty="0" err="1" smtClean="0">
                <a:solidFill>
                  <a:srgbClr val="FF0000"/>
                </a:solidFill>
              </a:rPr>
              <a:t>GiveLife</a:t>
            </a:r>
            <a:r>
              <a:rPr lang="en-US" dirty="0" smtClean="0">
                <a:solidFill>
                  <a:srgbClr val="FF0000"/>
                </a:solidFill>
              </a:rPr>
              <a:t> Challenge</a:t>
            </a:r>
            <a:endParaRPr lang="en-US" dirty="0">
              <a:solidFill>
                <a:srgbClr val="FF0000"/>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2</a:t>
            </a:fld>
            <a:endParaRPr lang="en-US" dirty="0"/>
          </a:p>
        </p:txBody>
      </p:sp>
    </p:spTree>
    <p:extLst>
      <p:ext uri="{BB962C8B-B14F-4D97-AF65-F5344CB8AC3E}">
        <p14:creationId xmlns:p14="http://schemas.microsoft.com/office/powerpoint/2010/main" val="52324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You help give someone moments that matter most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4" name="Slide Number Placeholder 3"/>
          <p:cNvSpPr>
            <a:spLocks noGrp="1"/>
          </p:cNvSpPr>
          <p:nvPr>
            <p:ph type="sldNum" sz="quarter" idx="16"/>
          </p:nvPr>
        </p:nvSpPr>
        <p:spPr/>
        <p:txBody>
          <a:bodyPr/>
          <a:lstStyle/>
          <a:p>
            <a:fld id="{F221C231-2CB1-F343-A43B-DE31385C503C}" type="slidenum">
              <a:rPr lang="en-US" smtClean="0"/>
              <a:pPr/>
              <a:t>20</a:t>
            </a:fld>
            <a:endParaRPr lang="en-US" dirty="0"/>
          </a:p>
        </p:txBody>
      </p:sp>
    </p:spTree>
    <p:extLst>
      <p:ext uri="{BB962C8B-B14F-4D97-AF65-F5344CB8AC3E}">
        <p14:creationId xmlns:p14="http://schemas.microsoft.com/office/powerpoint/2010/main" val="319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Donation </a:t>
            </a:r>
            <a:br>
              <a:rPr lang="en-US" dirty="0"/>
            </a:br>
            <a:r>
              <a:rPr lang="en-US" dirty="0"/>
              <a:t>Works</a:t>
            </a:r>
          </a:p>
        </p:txBody>
      </p:sp>
      <p:sp>
        <p:nvSpPr>
          <p:cNvPr id="3" name="Slide Number Placeholder 2"/>
          <p:cNvSpPr>
            <a:spLocks noGrp="1"/>
          </p:cNvSpPr>
          <p:nvPr>
            <p:ph type="sldNum" sz="quarter" idx="16"/>
          </p:nvPr>
        </p:nvSpPr>
        <p:spPr/>
        <p:txBody>
          <a:bodyPr/>
          <a:lstStyle/>
          <a:p>
            <a:fld id="{F221C231-2CB1-F343-A43B-DE31385C503C}" type="slidenum">
              <a:rPr lang="en-US" smtClean="0"/>
              <a:pPr/>
              <a:t>21</a:t>
            </a:fld>
            <a:endParaRPr lang="en-US" dirty="0"/>
          </a:p>
        </p:txBody>
      </p:sp>
    </p:spTree>
    <p:extLst>
      <p:ext uri="{BB962C8B-B14F-4D97-AF65-F5344CB8AC3E}">
        <p14:creationId xmlns:p14="http://schemas.microsoft.com/office/powerpoint/2010/main" val="28967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232591"/>
            <a:ext cx="7767638" cy="1018215"/>
          </a:xfrm>
        </p:spPr>
        <p:txBody>
          <a:bodyPr/>
          <a:lstStyle/>
          <a:p>
            <a:r>
              <a:rPr lang="en-US" dirty="0" smtClean="0">
                <a:solidFill>
                  <a:schemeClr val="accent2"/>
                </a:solidFill>
              </a:rPr>
              <a:t>The Give Life Process</a:t>
            </a:r>
            <a:endParaRPr lang="en-US" dirty="0">
              <a:solidFill>
                <a:schemeClr val="accent2"/>
              </a:solidFill>
            </a:endParaRPr>
          </a:p>
        </p:txBody>
      </p:sp>
      <p:sp>
        <p:nvSpPr>
          <p:cNvPr id="3" name="Content Placeholder 2"/>
          <p:cNvSpPr>
            <a:spLocks noGrp="1"/>
          </p:cNvSpPr>
          <p:nvPr>
            <p:ph idx="1"/>
          </p:nvPr>
        </p:nvSpPr>
        <p:spPr>
          <a:xfrm>
            <a:off x="688974" y="2351402"/>
            <a:ext cx="4080452" cy="2638425"/>
          </a:xfrm>
        </p:spPr>
        <p:txBody>
          <a:bodyPr/>
          <a:lstStyle/>
          <a:p>
            <a:pPr marL="342900" indent="-342900">
              <a:buFont typeface="Arial" panose="020B0604020202020204" pitchFamily="34" charset="0"/>
              <a:buChar char="•"/>
            </a:pPr>
            <a:r>
              <a:rPr lang="en-US" dirty="0" smtClean="0"/>
              <a:t>New donor registry</a:t>
            </a:r>
          </a:p>
          <a:p>
            <a:pPr marL="342900" indent="-342900">
              <a:buFont typeface="Arial" panose="020B0604020202020204" pitchFamily="34" charset="0"/>
              <a:buChar char="•"/>
            </a:pPr>
            <a:r>
              <a:rPr lang="en-US" dirty="0" smtClean="0"/>
              <a:t>Photo identification needed</a:t>
            </a:r>
          </a:p>
          <a:p>
            <a:pPr marL="342900" indent="-342900">
              <a:buFont typeface="Arial" panose="020B0604020202020204" pitchFamily="34" charset="0"/>
              <a:buChar char="•"/>
            </a:pPr>
            <a:r>
              <a:rPr lang="en-US" dirty="0" smtClean="0"/>
              <a:t>Donor </a:t>
            </a:r>
            <a:r>
              <a:rPr lang="en-US" dirty="0"/>
              <a:t>Card</a:t>
            </a:r>
            <a:r>
              <a:rPr lang="en-US" dirty="0" smtClean="0"/>
              <a:t>?</a:t>
            </a:r>
          </a:p>
          <a:p>
            <a:pPr marL="342900" indent="-342900">
              <a:buFont typeface="Arial" panose="020B0604020202020204" pitchFamily="34" charset="0"/>
              <a:buChar char="•"/>
            </a:pPr>
            <a:r>
              <a:rPr lang="en-US" dirty="0" smtClean="0"/>
              <a:t>Q-Pass?</a:t>
            </a:r>
            <a:endParaRPr lang="en-US" dirty="0"/>
          </a:p>
          <a:p>
            <a:endParaRPr lang="en-US" dirty="0" smtClean="0"/>
          </a:p>
        </p:txBody>
      </p:sp>
      <p:sp>
        <p:nvSpPr>
          <p:cNvPr id="4" name="Content Placeholder 3"/>
          <p:cNvSpPr>
            <a:spLocks noGrp="1"/>
          </p:cNvSpPr>
          <p:nvPr>
            <p:ph sz="quarter" idx="13"/>
          </p:nvPr>
        </p:nvSpPr>
        <p:spPr>
          <a:xfrm>
            <a:off x="688974" y="592967"/>
            <a:ext cx="7767638" cy="337765"/>
          </a:xfrm>
        </p:spPr>
        <p:txBody>
          <a:bodyPr/>
          <a:lstStyle/>
          <a:p>
            <a:r>
              <a:rPr lang="en-US" dirty="0" smtClean="0"/>
              <a:t>You must be at least 17 years of age and in good health to begin</a:t>
            </a:r>
            <a:endParaRPr lang="en-US"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22</a:t>
            </a:fld>
            <a:endParaRPr lang="en-US" dirty="0"/>
          </a:p>
        </p:txBody>
      </p:sp>
      <p:sp>
        <p:nvSpPr>
          <p:cNvPr id="6" name="Text Placeholder 5"/>
          <p:cNvSpPr>
            <a:spLocks noGrp="1"/>
          </p:cNvSpPr>
          <p:nvPr>
            <p:ph type="body" sz="quarter" idx="17"/>
          </p:nvPr>
        </p:nvSpPr>
        <p:spPr>
          <a:xfrm>
            <a:off x="688975" y="960980"/>
            <a:ext cx="4080453" cy="914400"/>
          </a:xfrm>
        </p:spPr>
        <p:txBody>
          <a:bodyPr/>
          <a:lstStyle/>
          <a:p>
            <a:r>
              <a:rPr lang="en-US" sz="4000" dirty="0" smtClean="0"/>
              <a:t>Step 1: </a:t>
            </a:r>
            <a:br>
              <a:rPr lang="en-US" sz="4000" dirty="0" smtClean="0"/>
            </a:br>
            <a:r>
              <a:rPr lang="en-US" sz="4000" dirty="0" smtClean="0">
                <a:solidFill>
                  <a:schemeClr val="accent2"/>
                </a:solidFill>
              </a:rPr>
              <a:t>Help Station</a:t>
            </a:r>
            <a:endParaRPr lang="en-US" sz="4000" dirty="0">
              <a:solidFill>
                <a:schemeClr val="accent2"/>
              </a:solidFill>
            </a:endParaRPr>
          </a:p>
        </p:txBody>
      </p:sp>
      <p:sp>
        <p:nvSpPr>
          <p:cNvPr id="7" name="Content Placeholder 6"/>
          <p:cNvSpPr>
            <a:spLocks noGrp="1"/>
          </p:cNvSpPr>
          <p:nvPr>
            <p:ph idx="18"/>
          </p:nvPr>
        </p:nvSpPr>
        <p:spPr>
          <a:xfrm>
            <a:off x="4886903" y="2290126"/>
            <a:ext cx="4080452" cy="2638425"/>
          </a:xfrm>
        </p:spPr>
        <p:txBody>
          <a:bodyPr/>
          <a:lstStyle/>
          <a:p>
            <a:pPr marL="342900" indent="-342900">
              <a:buFont typeface="Arial" panose="020B0604020202020204" pitchFamily="34" charset="0"/>
              <a:buChar char="•"/>
            </a:pPr>
            <a:r>
              <a:rPr lang="en-US" dirty="0" smtClean="0"/>
              <a:t>Donor card scan</a:t>
            </a:r>
          </a:p>
          <a:p>
            <a:pPr marL="342900" indent="-342900">
              <a:buFont typeface="Arial" panose="020B0604020202020204" pitchFamily="34" charset="0"/>
              <a:buChar char="•"/>
            </a:pPr>
            <a:r>
              <a:rPr lang="en-US" dirty="0" smtClean="0"/>
              <a:t>Complete eligibility questionnaire on a tablet</a:t>
            </a:r>
          </a:p>
          <a:p>
            <a:pPr marL="342900" indent="-342900">
              <a:buFont typeface="Arial" panose="020B0604020202020204" pitchFamily="34" charset="0"/>
              <a:buChar char="•"/>
            </a:pPr>
            <a:r>
              <a:rPr lang="en-US" dirty="0"/>
              <a:t>Read pamphlet: </a:t>
            </a:r>
            <a:br>
              <a:rPr lang="en-US" dirty="0"/>
            </a:br>
            <a:r>
              <a:rPr lang="en-US" i="1" dirty="0"/>
              <a:t>“What you must know to give blood”</a:t>
            </a:r>
          </a:p>
          <a:p>
            <a:pPr marL="342900" indent="-342900">
              <a:buFont typeface="Arial" panose="020B0604020202020204" pitchFamily="34" charset="0"/>
              <a:buChar char="•"/>
            </a:pPr>
            <a:endParaRPr lang="en-US" dirty="0" smtClean="0"/>
          </a:p>
        </p:txBody>
      </p:sp>
      <p:sp>
        <p:nvSpPr>
          <p:cNvPr id="8" name="Text Placeholder 7"/>
          <p:cNvSpPr>
            <a:spLocks noGrp="1"/>
          </p:cNvSpPr>
          <p:nvPr>
            <p:ph type="body" sz="quarter" idx="19"/>
          </p:nvPr>
        </p:nvSpPr>
        <p:spPr>
          <a:xfrm>
            <a:off x="4886902" y="930732"/>
            <a:ext cx="4080453" cy="914400"/>
          </a:xfrm>
        </p:spPr>
        <p:txBody>
          <a:bodyPr/>
          <a:lstStyle/>
          <a:p>
            <a:r>
              <a:rPr lang="en-US" sz="4000" dirty="0" smtClean="0"/>
              <a:t>Step 2: </a:t>
            </a:r>
            <a:br>
              <a:rPr lang="en-US" sz="4000" dirty="0" smtClean="0"/>
            </a:br>
            <a:r>
              <a:rPr lang="en-US" sz="4000" dirty="0" smtClean="0">
                <a:solidFill>
                  <a:schemeClr val="accent2"/>
                </a:solidFill>
              </a:rPr>
              <a:t>Questionnaire</a:t>
            </a:r>
            <a:endParaRPr lang="en-US" sz="4000" dirty="0">
              <a:solidFill>
                <a:schemeClr val="accent2"/>
              </a:solidFill>
            </a:endParaRPr>
          </a:p>
        </p:txBody>
      </p:sp>
    </p:spTree>
    <p:extLst>
      <p:ext uri="{BB962C8B-B14F-4D97-AF65-F5344CB8AC3E}">
        <p14:creationId xmlns:p14="http://schemas.microsoft.com/office/powerpoint/2010/main" val="392639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 calcmode="lin" valueType="num">
                                      <p:cBhvr>
                                        <p:cTn id="5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p:cTn id="6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6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232591"/>
            <a:ext cx="7767638" cy="1018215"/>
          </a:xfrm>
        </p:spPr>
        <p:txBody>
          <a:bodyPr/>
          <a:lstStyle/>
          <a:p>
            <a:r>
              <a:rPr lang="en-US" dirty="0" smtClean="0">
                <a:solidFill>
                  <a:schemeClr val="accent2"/>
                </a:solidFill>
              </a:rPr>
              <a:t>The Donation Process</a:t>
            </a:r>
            <a:endParaRPr lang="en-US" dirty="0">
              <a:solidFill>
                <a:schemeClr val="accent2"/>
              </a:solidFill>
            </a:endParaRPr>
          </a:p>
        </p:txBody>
      </p:sp>
      <p:sp>
        <p:nvSpPr>
          <p:cNvPr id="3" name="Content Placeholder 2"/>
          <p:cNvSpPr>
            <a:spLocks noGrp="1"/>
          </p:cNvSpPr>
          <p:nvPr>
            <p:ph idx="1"/>
          </p:nvPr>
        </p:nvSpPr>
        <p:spPr>
          <a:xfrm>
            <a:off x="688974" y="2351402"/>
            <a:ext cx="4080452" cy="2638425"/>
          </a:xfrm>
        </p:spPr>
        <p:txBody>
          <a:bodyPr/>
          <a:lstStyle/>
          <a:p>
            <a:pPr marL="342900" indent="-342900">
              <a:buFont typeface="Arial" panose="020B0604020202020204" pitchFamily="34" charset="0"/>
              <a:buChar char="•"/>
            </a:pPr>
            <a:r>
              <a:rPr lang="en-US" dirty="0" smtClean="0"/>
              <a:t>Q-Pass (available after first donation)</a:t>
            </a:r>
          </a:p>
          <a:p>
            <a:pPr marL="342900" indent="-342900">
              <a:buFont typeface="Arial" panose="020B0604020202020204" pitchFamily="34" charset="0"/>
              <a:buChar char="•"/>
            </a:pPr>
            <a:r>
              <a:rPr lang="en-US" dirty="0" smtClean="0"/>
              <a:t>Review of donor questionnaire</a:t>
            </a:r>
          </a:p>
          <a:p>
            <a:pPr marL="342900" indent="-342900">
              <a:buFont typeface="Arial" panose="020B0604020202020204" pitchFamily="34" charset="0"/>
              <a:buChar char="•"/>
            </a:pPr>
            <a:r>
              <a:rPr lang="en-US" dirty="0" smtClean="0"/>
              <a:t>Hemoglobin and vitals will be checked</a:t>
            </a:r>
          </a:p>
        </p:txBody>
      </p:sp>
      <p:sp>
        <p:nvSpPr>
          <p:cNvPr id="7" name="Content Placeholder 6"/>
          <p:cNvSpPr>
            <a:spLocks noGrp="1"/>
          </p:cNvSpPr>
          <p:nvPr>
            <p:ph sz="quarter" idx="13"/>
          </p:nvPr>
        </p:nvSpPr>
        <p:spPr>
          <a:xfrm>
            <a:off x="4886903" y="2290126"/>
            <a:ext cx="4080452" cy="580665"/>
          </a:xfrm>
        </p:spPr>
        <p:txBody>
          <a:bodyPr/>
          <a:lstStyle/>
          <a:p>
            <a:pPr marL="342900" indent="-342900">
              <a:buFont typeface="Arial" panose="020B0604020202020204" pitchFamily="34" charset="0"/>
              <a:buChar char="•"/>
            </a:pPr>
            <a:r>
              <a:rPr lang="en-US" sz="2000" dirty="0"/>
              <a:t>Takes 5-20 minutes</a:t>
            </a:r>
          </a:p>
          <a:p>
            <a:pPr marL="342900" indent="-342900">
              <a:buFont typeface="Arial" panose="020B0604020202020204" pitchFamily="34" charset="0"/>
              <a:buChar char="•"/>
            </a:pPr>
            <a:r>
              <a:rPr lang="en-US" sz="2000" dirty="0"/>
              <a:t>Approximately 500ml of blood </a:t>
            </a:r>
          </a:p>
          <a:p>
            <a:pPr marL="342900" indent="-342900">
              <a:buFont typeface="Arial" panose="020B0604020202020204" pitchFamily="34" charset="0"/>
              <a:buChar char="•"/>
            </a:pPr>
            <a:endParaRPr lang="en-US" sz="2000" dirty="0" smtClean="0"/>
          </a:p>
        </p:txBody>
      </p:sp>
      <p:sp>
        <p:nvSpPr>
          <p:cNvPr id="5" name="Slide Number Placeholder 4"/>
          <p:cNvSpPr>
            <a:spLocks noGrp="1"/>
          </p:cNvSpPr>
          <p:nvPr>
            <p:ph type="sldNum" sz="quarter" idx="16"/>
          </p:nvPr>
        </p:nvSpPr>
        <p:spPr/>
        <p:txBody>
          <a:bodyPr/>
          <a:lstStyle/>
          <a:p>
            <a:fld id="{F221C231-2CB1-F343-A43B-DE31385C503C}" type="slidenum">
              <a:rPr lang="en-US" smtClean="0"/>
              <a:pPr/>
              <a:t>23</a:t>
            </a:fld>
            <a:endParaRPr lang="en-US" dirty="0"/>
          </a:p>
        </p:txBody>
      </p:sp>
      <p:sp>
        <p:nvSpPr>
          <p:cNvPr id="6" name="Text Placeholder 5"/>
          <p:cNvSpPr>
            <a:spLocks noGrp="1"/>
          </p:cNvSpPr>
          <p:nvPr>
            <p:ph type="body" sz="quarter" idx="17"/>
          </p:nvPr>
        </p:nvSpPr>
        <p:spPr>
          <a:xfrm>
            <a:off x="688975" y="960980"/>
            <a:ext cx="4080453" cy="914400"/>
          </a:xfrm>
        </p:spPr>
        <p:txBody>
          <a:bodyPr/>
          <a:lstStyle/>
          <a:p>
            <a:r>
              <a:rPr lang="en-US" sz="4000" dirty="0" smtClean="0"/>
              <a:t>Step 3: </a:t>
            </a:r>
            <a:br>
              <a:rPr lang="en-US" sz="4000" dirty="0" smtClean="0"/>
            </a:br>
            <a:r>
              <a:rPr lang="en-US" sz="4000" dirty="0" smtClean="0">
                <a:solidFill>
                  <a:schemeClr val="accent2"/>
                </a:solidFill>
              </a:rPr>
              <a:t>Screening</a:t>
            </a:r>
            <a:endParaRPr lang="en-US" sz="4000" dirty="0">
              <a:solidFill>
                <a:schemeClr val="accent2"/>
              </a:solidFill>
            </a:endParaRPr>
          </a:p>
        </p:txBody>
      </p:sp>
      <p:sp>
        <p:nvSpPr>
          <p:cNvPr id="8" name="Text Placeholder 7"/>
          <p:cNvSpPr>
            <a:spLocks noGrp="1"/>
          </p:cNvSpPr>
          <p:nvPr>
            <p:ph type="body" sz="quarter" idx="19"/>
          </p:nvPr>
        </p:nvSpPr>
        <p:spPr>
          <a:xfrm>
            <a:off x="4886902" y="930732"/>
            <a:ext cx="4080453" cy="914400"/>
          </a:xfrm>
        </p:spPr>
        <p:txBody>
          <a:bodyPr/>
          <a:lstStyle/>
          <a:p>
            <a:r>
              <a:rPr lang="en-US" sz="4000" dirty="0" smtClean="0"/>
              <a:t>Step 4: </a:t>
            </a:r>
            <a:br>
              <a:rPr lang="en-US" sz="4000" dirty="0" smtClean="0"/>
            </a:br>
            <a:r>
              <a:rPr lang="en-US" sz="4000" dirty="0" smtClean="0">
                <a:solidFill>
                  <a:schemeClr val="accent2"/>
                </a:solidFill>
              </a:rPr>
              <a:t>Donation</a:t>
            </a:r>
            <a:endParaRPr lang="en-US" sz="4000" dirty="0">
              <a:solidFill>
                <a:schemeClr val="accent2"/>
              </a:solidFill>
            </a:endParaRPr>
          </a:p>
        </p:txBody>
      </p:sp>
      <p:sp>
        <p:nvSpPr>
          <p:cNvPr id="9" name="Text Placeholder 7"/>
          <p:cNvSpPr txBox="1">
            <a:spLocks/>
          </p:cNvSpPr>
          <p:nvPr/>
        </p:nvSpPr>
        <p:spPr>
          <a:xfrm>
            <a:off x="4886903" y="2870791"/>
            <a:ext cx="4080453" cy="914400"/>
          </a:xfrm>
          <a:prstGeom prst="rect">
            <a:avLst/>
          </a:prstGeom>
          <a:noFill/>
        </p:spPr>
        <p:txBody>
          <a:bodyPr vert="horz" lIns="0" tIns="0" rIns="0" bIns="0" rtlCol="0" anchor="t">
            <a:noAutofit/>
          </a:bodyPr>
          <a:lstStyle>
            <a:lvl1pPr marL="0" indent="0" algn="l" defTabSz="457200" rtl="0" eaLnBrk="1" latinLnBrk="0" hangingPunct="1">
              <a:lnSpc>
                <a:spcPct val="100000"/>
              </a:lnSpc>
              <a:spcBef>
                <a:spcPct val="20000"/>
              </a:spcBef>
              <a:buSzPct val="80000"/>
              <a:buFont typeface="Arial"/>
              <a:buNone/>
              <a:defRPr sz="7200" b="1" kern="1200">
                <a:solidFill>
                  <a:schemeClr val="tx1"/>
                </a:solidFill>
                <a:latin typeface="+mn-lt"/>
                <a:ea typeface="+mn-ea"/>
                <a:cs typeface="+mn-cs"/>
              </a:defRPr>
            </a:lvl1pPr>
            <a:lvl2pPr marL="231775" indent="0" algn="l" defTabSz="457200" rtl="0" eaLnBrk="1" latinLnBrk="0" hangingPunct="1">
              <a:lnSpc>
                <a:spcPct val="100000"/>
              </a:lnSpc>
              <a:spcBef>
                <a:spcPct val="20000"/>
              </a:spcBef>
              <a:buFont typeface="Lucida Grande"/>
              <a:buNone/>
              <a:defRPr sz="2000" b="0" kern="1200">
                <a:solidFill>
                  <a:schemeClr val="tx1"/>
                </a:solidFill>
                <a:latin typeface="+mn-lt"/>
                <a:ea typeface="+mn-ea"/>
                <a:cs typeface="+mn-cs"/>
              </a:defRPr>
            </a:lvl2pPr>
            <a:lvl3pPr marL="457200" indent="0" algn="l" defTabSz="457200" rtl="0" eaLnBrk="1" latinLnBrk="0" hangingPunct="1">
              <a:lnSpc>
                <a:spcPct val="100000"/>
              </a:lnSpc>
              <a:spcBef>
                <a:spcPct val="20000"/>
              </a:spcBef>
              <a:buFont typeface="Lucida Grande"/>
              <a:buNone/>
              <a:defRPr sz="2000" b="0" i="1" kern="1200">
                <a:solidFill>
                  <a:schemeClr val="tx1"/>
                </a:solidFill>
                <a:latin typeface="+mn-lt"/>
                <a:ea typeface="+mn-ea"/>
                <a:cs typeface="+mn-cs"/>
              </a:defRPr>
            </a:lvl3pPr>
            <a:lvl4pPr marL="688975" indent="0" algn="l" defTabSz="457200" rtl="0" eaLnBrk="1" latinLnBrk="0" hangingPunct="1">
              <a:lnSpc>
                <a:spcPct val="100000"/>
              </a:lnSpc>
              <a:spcBef>
                <a:spcPct val="20000"/>
              </a:spcBef>
              <a:buFont typeface="Lucida Grande"/>
              <a:buNone/>
              <a:defRPr sz="2000" b="0" i="1" kern="1200">
                <a:solidFill>
                  <a:schemeClr val="tx1"/>
                </a:solidFill>
                <a:latin typeface="+mn-lt"/>
                <a:ea typeface="+mn-ea"/>
                <a:cs typeface="+mn-cs"/>
              </a:defRPr>
            </a:lvl4pPr>
            <a:lvl5pPr marL="912812" indent="0" algn="l" defTabSz="457200" rtl="0" eaLnBrk="1" latinLnBrk="0" hangingPunct="1">
              <a:lnSpc>
                <a:spcPct val="100000"/>
              </a:lnSpc>
              <a:spcBef>
                <a:spcPct val="20000"/>
              </a:spcBef>
              <a:buFont typeface="Lucida Grande"/>
              <a:buNone/>
              <a:defRPr sz="2000" b="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4000" dirty="0">
              <a:solidFill>
                <a:schemeClr val="accent2"/>
              </a:solidFill>
            </a:endParaRPr>
          </a:p>
        </p:txBody>
      </p:sp>
    </p:spTree>
    <p:extLst>
      <p:ext uri="{BB962C8B-B14F-4D97-AF65-F5344CB8AC3E}">
        <p14:creationId xmlns:p14="http://schemas.microsoft.com/office/powerpoint/2010/main" val="119635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p:cTn id="4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p:cTn id="4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nodePh="1">
                                  <p:stCondLst>
                                    <p:cond delay="0"/>
                                  </p:stCondLst>
                                  <p:endCondLst>
                                    <p:cond evt="begin" delay="0">
                                      <p:tn val="54"/>
                                    </p:cond>
                                  </p:end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232591"/>
            <a:ext cx="7767638" cy="1018215"/>
          </a:xfrm>
        </p:spPr>
        <p:txBody>
          <a:bodyPr/>
          <a:lstStyle/>
          <a:p>
            <a:r>
              <a:rPr lang="en-US" dirty="0" smtClean="0">
                <a:solidFill>
                  <a:schemeClr val="accent2"/>
                </a:solidFill>
              </a:rPr>
              <a:t>The Donation Process</a:t>
            </a:r>
            <a:endParaRPr lang="en-US" dirty="0">
              <a:solidFill>
                <a:schemeClr val="accent2"/>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24</a:t>
            </a:fld>
            <a:endParaRPr lang="en-US" dirty="0"/>
          </a:p>
        </p:txBody>
      </p:sp>
      <p:sp>
        <p:nvSpPr>
          <p:cNvPr id="13" name="Text Placeholder 7"/>
          <p:cNvSpPr>
            <a:spLocks noGrp="1"/>
          </p:cNvSpPr>
          <p:nvPr>
            <p:ph type="body" sz="quarter" idx="17"/>
          </p:nvPr>
        </p:nvSpPr>
        <p:spPr>
          <a:xfrm>
            <a:off x="435353" y="717150"/>
            <a:ext cx="4080453" cy="914400"/>
          </a:xfrm>
        </p:spPr>
        <p:txBody>
          <a:bodyPr anchor="ctr"/>
          <a:lstStyle/>
          <a:p>
            <a:r>
              <a:rPr lang="en-US" sz="4000" dirty="0" smtClean="0"/>
              <a:t>Step 5: </a:t>
            </a:r>
            <a:br>
              <a:rPr lang="en-US" sz="4000" dirty="0" smtClean="0"/>
            </a:br>
            <a:r>
              <a:rPr lang="en-US" sz="4000" dirty="0" smtClean="0">
                <a:solidFill>
                  <a:schemeClr val="accent2"/>
                </a:solidFill>
              </a:rPr>
              <a:t>Relax &amp; Refresh</a:t>
            </a:r>
            <a:endParaRPr lang="en-US" sz="4000" dirty="0">
              <a:solidFill>
                <a:schemeClr val="accent2"/>
              </a:solidFill>
            </a:endParaRPr>
          </a:p>
        </p:txBody>
      </p:sp>
      <p:sp>
        <p:nvSpPr>
          <p:cNvPr id="14" name="Rectangle 13"/>
          <p:cNvSpPr/>
          <p:nvPr/>
        </p:nvSpPr>
        <p:spPr>
          <a:xfrm>
            <a:off x="956310" y="1805717"/>
            <a:ext cx="2957487" cy="2585323"/>
          </a:xfrm>
          <a:prstGeom prst="rect">
            <a:avLst/>
          </a:prstGeom>
        </p:spPr>
        <p:txBody>
          <a:bodyPr wrap="square" anchor="ctr">
            <a:spAutoFit/>
          </a:bodyPr>
          <a:lstStyle/>
          <a:p>
            <a:pPr marL="285750" indent="-285750">
              <a:buFont typeface="Arial" panose="020B0604020202020204" pitchFamily="34" charset="0"/>
              <a:buChar char="•"/>
            </a:pPr>
            <a:r>
              <a:rPr lang="en-US" b="1" dirty="0">
                <a:latin typeface="Gotham"/>
              </a:rPr>
              <a:t>Refreshment area </a:t>
            </a:r>
            <a:endParaRPr lang="en-US" b="1" dirty="0" smtClean="0">
              <a:latin typeface="Gotham"/>
            </a:endParaRPr>
          </a:p>
          <a:p>
            <a:pPr marL="285750" indent="-285750">
              <a:buFont typeface="Arial" panose="020B0604020202020204" pitchFamily="34" charset="0"/>
              <a:buChar char="•"/>
            </a:pPr>
            <a:endParaRPr lang="en-US" b="1" dirty="0">
              <a:latin typeface="Gotham"/>
            </a:endParaRPr>
          </a:p>
          <a:p>
            <a:pPr marL="285750" indent="-285750">
              <a:buFont typeface="Arial" panose="020B0604020202020204" pitchFamily="34" charset="0"/>
              <a:buChar char="•"/>
            </a:pPr>
            <a:r>
              <a:rPr lang="en-US" b="1" dirty="0">
                <a:latin typeface="Gotham"/>
              </a:rPr>
              <a:t>Free cool drink and </a:t>
            </a:r>
            <a:br>
              <a:rPr lang="en-US" b="1" dirty="0">
                <a:latin typeface="Gotham"/>
              </a:rPr>
            </a:br>
            <a:r>
              <a:rPr lang="en-US" b="1" dirty="0">
                <a:latin typeface="Gotham"/>
              </a:rPr>
              <a:t>sweet snacks</a:t>
            </a:r>
            <a:r>
              <a:rPr lang="en-US" b="1" dirty="0" smtClean="0">
                <a:latin typeface="Gotham"/>
              </a:rPr>
              <a:t>!</a:t>
            </a:r>
          </a:p>
          <a:p>
            <a:pPr marL="285750" indent="-285750">
              <a:buFont typeface="Arial" panose="020B0604020202020204" pitchFamily="34" charset="0"/>
              <a:buChar char="•"/>
            </a:pPr>
            <a:endParaRPr lang="en-US" b="1" dirty="0">
              <a:latin typeface="Gotham"/>
            </a:endParaRPr>
          </a:p>
          <a:p>
            <a:pPr marL="285750" indent="-285750">
              <a:buFont typeface="Arial" panose="020B0604020202020204" pitchFamily="34" charset="0"/>
              <a:buChar char="•"/>
            </a:pPr>
            <a:r>
              <a:rPr lang="en-US" b="1" dirty="0">
                <a:latin typeface="Gotham"/>
              </a:rPr>
              <a:t>Book </a:t>
            </a:r>
            <a:r>
              <a:rPr lang="en-US" b="1" dirty="0" smtClean="0">
                <a:latin typeface="Gotham"/>
              </a:rPr>
              <a:t>your next appointment (if you haven’t done so already)</a:t>
            </a:r>
            <a:endParaRPr lang="en-US" b="1" dirty="0">
              <a:latin typeface="Gotham"/>
            </a:endParaRPr>
          </a:p>
        </p:txBody>
      </p:sp>
      <p:pic>
        <p:nvPicPr>
          <p:cNvPr id="1029" name="Picture 5" descr="C:\Users\sheena.prasad\AppData\Local\Microsoft\Windows\Temporary Internet Files\Content.IE5\NRY7D4LH\cooki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15989">
            <a:off x="4066698" y="1763242"/>
            <a:ext cx="2822946" cy="188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p:cTn id="14"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4">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 calcmode="lin" valueType="num">
                                      <p:cBhvr>
                                        <p:cTn id="24"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Stem Cells?</a:t>
            </a:r>
            <a:endParaRPr lang="en-US" sz="4000" dirty="0"/>
          </a:p>
        </p:txBody>
      </p:sp>
      <p:sp>
        <p:nvSpPr>
          <p:cNvPr id="3" name="Content Placeholder 2"/>
          <p:cNvSpPr>
            <a:spLocks noGrp="1"/>
          </p:cNvSpPr>
          <p:nvPr>
            <p:ph idx="1"/>
          </p:nvPr>
        </p:nvSpPr>
        <p:spPr>
          <a:xfrm>
            <a:off x="688975" y="1290319"/>
            <a:ext cx="3063875" cy="2638425"/>
          </a:xfrm>
        </p:spPr>
        <p:txBody>
          <a:bodyPr/>
          <a:lstStyle/>
          <a:p>
            <a:pPr>
              <a:buFont typeface="Courier New" panose="02070309020205020404" pitchFamily="49" charset="0"/>
              <a:buChar char="o"/>
            </a:pPr>
            <a:r>
              <a:rPr lang="en-US" dirty="0" smtClean="0"/>
              <a:t>Immature cells</a:t>
            </a:r>
          </a:p>
          <a:p>
            <a:pPr>
              <a:buFont typeface="Courier New" panose="02070309020205020404" pitchFamily="49" charset="0"/>
              <a:buChar char="o"/>
            </a:pPr>
            <a:r>
              <a:rPr lang="en-US" dirty="0" smtClean="0">
                <a:solidFill>
                  <a:srgbClr val="FF0000"/>
                </a:solidFill>
              </a:rPr>
              <a:t>Divide</a:t>
            </a:r>
            <a:r>
              <a:rPr lang="en-US" dirty="0" smtClean="0"/>
              <a:t> and </a:t>
            </a:r>
            <a:r>
              <a:rPr lang="en-US" dirty="0" smtClean="0">
                <a:solidFill>
                  <a:srgbClr val="FF0000"/>
                </a:solidFill>
              </a:rPr>
              <a:t>develop</a:t>
            </a:r>
            <a:r>
              <a:rPr lang="en-US" dirty="0" smtClean="0"/>
              <a:t> into any one of three main types of cells found in blood</a:t>
            </a:r>
          </a:p>
          <a:p>
            <a:pPr>
              <a:buFont typeface="Courier New" panose="02070309020205020404" pitchFamily="49" charset="0"/>
              <a:buChar char="o"/>
            </a:pPr>
            <a:r>
              <a:rPr lang="en-US" dirty="0" smtClean="0"/>
              <a:t>Sources: peripheral (circulating) blood, cord blood, bone marrow</a:t>
            </a:r>
            <a:endParaRPr lang="en-US" dirty="0"/>
          </a:p>
        </p:txBody>
      </p:sp>
      <p:sp>
        <p:nvSpPr>
          <p:cNvPr id="4" name="Content Placeholder 3"/>
          <p:cNvSpPr>
            <a:spLocks noGrp="1"/>
          </p:cNvSpPr>
          <p:nvPr>
            <p:ph sz="quarter" idx="13"/>
          </p:nvPr>
        </p:nvSpPr>
        <p:spPr/>
        <p:txBody>
          <a:bodyPr/>
          <a:lstStyle/>
          <a:p>
            <a:r>
              <a:rPr lang="en-US" sz="2400" dirty="0" smtClean="0">
                <a:solidFill>
                  <a:srgbClr val="FF0000"/>
                </a:solidFill>
              </a:rPr>
              <a:t>What are…</a:t>
            </a:r>
            <a:endParaRPr lang="en-US" sz="2400" dirty="0">
              <a:solidFill>
                <a:srgbClr val="FF0000"/>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25</a:t>
            </a:fld>
            <a:endParaRPr lang="en-US" dirty="0"/>
          </a:p>
        </p:txBody>
      </p:sp>
      <p:pic>
        <p:nvPicPr>
          <p:cNvPr id="6" name="Picture 5"/>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454188" y="351498"/>
            <a:ext cx="3101374" cy="395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2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369159"/>
            <a:ext cx="7767638" cy="1018215"/>
          </a:xfrm>
        </p:spPr>
        <p:txBody>
          <a:bodyPr/>
          <a:lstStyle/>
          <a:p>
            <a:r>
              <a:rPr lang="en-US" sz="4000" dirty="0" smtClean="0"/>
              <a:t>Peripheral Blood</a:t>
            </a:r>
            <a:endParaRPr lang="en-US" sz="4000" dirty="0"/>
          </a:p>
        </p:txBody>
      </p:sp>
      <p:sp>
        <p:nvSpPr>
          <p:cNvPr id="4" name="Content Placeholder 3"/>
          <p:cNvSpPr>
            <a:spLocks noGrp="1"/>
          </p:cNvSpPr>
          <p:nvPr>
            <p:ph sz="quarter" idx="13"/>
          </p:nvPr>
        </p:nvSpPr>
        <p:spPr>
          <a:xfrm>
            <a:off x="688975" y="47017"/>
            <a:ext cx="7767638" cy="337765"/>
          </a:xfrm>
        </p:spPr>
        <p:txBody>
          <a:bodyPr/>
          <a:lstStyle/>
          <a:p>
            <a:r>
              <a:rPr lang="en-US" dirty="0" smtClean="0">
                <a:solidFill>
                  <a:srgbClr val="FF0000"/>
                </a:solidFill>
              </a:rPr>
              <a:t>Collection Methods </a:t>
            </a:r>
            <a:endParaRPr lang="en-US" dirty="0">
              <a:solidFill>
                <a:srgbClr val="FF0000"/>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26</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996207"/>
            <a:ext cx="5942541" cy="376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47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19" y="78646"/>
            <a:ext cx="5925608" cy="506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8975" y="360621"/>
            <a:ext cx="7767638" cy="1018215"/>
          </a:xfrm>
        </p:spPr>
        <p:txBody>
          <a:bodyPr/>
          <a:lstStyle/>
          <a:p>
            <a:r>
              <a:rPr lang="en-US" dirty="0" smtClean="0"/>
              <a:t>Bone Marrow</a:t>
            </a:r>
            <a:endParaRPr lang="en-US"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27</a:t>
            </a:fld>
            <a:endParaRPr lang="en-US" dirty="0"/>
          </a:p>
        </p:txBody>
      </p:sp>
      <p:sp>
        <p:nvSpPr>
          <p:cNvPr id="9" name="Content Placeholder 3"/>
          <p:cNvSpPr>
            <a:spLocks noGrp="1"/>
          </p:cNvSpPr>
          <p:nvPr>
            <p:ph sz="quarter" idx="13"/>
          </p:nvPr>
        </p:nvSpPr>
        <p:spPr>
          <a:xfrm>
            <a:off x="688975" y="45779"/>
            <a:ext cx="7767638" cy="337765"/>
          </a:xfrm>
        </p:spPr>
        <p:txBody>
          <a:bodyPr/>
          <a:lstStyle/>
          <a:p>
            <a:r>
              <a:rPr lang="en-US" dirty="0" smtClean="0">
                <a:solidFill>
                  <a:srgbClr val="FF0000"/>
                </a:solidFill>
              </a:rPr>
              <a:t>Collection Methods </a:t>
            </a:r>
            <a:endParaRPr lang="en-US" dirty="0">
              <a:solidFill>
                <a:srgbClr val="FF0000"/>
              </a:solidFill>
            </a:endParaRPr>
          </a:p>
        </p:txBody>
      </p:sp>
    </p:spTree>
    <p:extLst>
      <p:ext uri="{BB962C8B-B14F-4D97-AF65-F5344CB8AC3E}">
        <p14:creationId xmlns:p14="http://schemas.microsoft.com/office/powerpoint/2010/main" val="380572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if I am able to donate?</a:t>
            </a:r>
            <a:endParaRPr lang="en-US"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28</a:t>
            </a:fld>
            <a:endParaRPr lang="en-US" dirty="0"/>
          </a:p>
        </p:txBody>
      </p:sp>
    </p:spTree>
    <p:extLst>
      <p:ext uri="{BB962C8B-B14F-4D97-AF65-F5344CB8AC3E}">
        <p14:creationId xmlns:p14="http://schemas.microsoft.com/office/powerpoint/2010/main" val="40103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19" y="932175"/>
            <a:ext cx="3128290" cy="1018215"/>
          </a:xfrm>
          <a:ln>
            <a:solidFill>
              <a:schemeClr val="bg1"/>
            </a:solidFill>
          </a:ln>
        </p:spPr>
        <p:txBody>
          <a:bodyPr/>
          <a:lstStyle/>
          <a:p>
            <a:r>
              <a:rPr lang="en-US" dirty="0">
                <a:solidFill>
                  <a:srgbClr val="FF0000"/>
                </a:solidFill>
              </a:rPr>
              <a:t>Can I donate? </a:t>
            </a:r>
          </a:p>
        </p:txBody>
      </p:sp>
      <p:sp>
        <p:nvSpPr>
          <p:cNvPr id="4" name="Content Placeholder 3"/>
          <p:cNvSpPr>
            <a:spLocks noGrp="1"/>
          </p:cNvSpPr>
          <p:nvPr>
            <p:ph idx="1"/>
          </p:nvPr>
        </p:nvSpPr>
        <p:spPr>
          <a:xfrm>
            <a:off x="206319" y="2281257"/>
            <a:ext cx="3383295" cy="337765"/>
          </a:xfrm>
        </p:spPr>
        <p:txBody>
          <a:bodyPr/>
          <a:lstStyle/>
          <a:p>
            <a:pPr marL="0" indent="0">
              <a:buNone/>
            </a:pPr>
            <a:r>
              <a:rPr lang="en-US" sz="3200" dirty="0" smtClean="0">
                <a:hlinkClick r:id="rId3"/>
              </a:rPr>
              <a:t>TAKE THE QUIZ!</a:t>
            </a:r>
            <a:endParaRPr lang="en-US" sz="3200"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29</a:t>
            </a:fld>
            <a:endParaRPr lang="en-US" dirty="0"/>
          </a:p>
        </p:txBody>
      </p:sp>
      <p:pic>
        <p:nvPicPr>
          <p:cNvPr id="1026" name="Picture 2" descr="C:\Users\sheena.prasad\Desktop\HW_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646" y="411568"/>
            <a:ext cx="5326733" cy="4016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4040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6234" y="657860"/>
            <a:ext cx="4033911" cy="1322647"/>
          </a:xfrm>
        </p:spPr>
        <p:txBody>
          <a:bodyPr/>
          <a:lstStyle/>
          <a:p>
            <a:r>
              <a:rPr lang="en-US" dirty="0" smtClean="0"/>
              <a:t>About Canadian Blood Services</a:t>
            </a:r>
            <a:endParaRPr lang="en-US" dirty="0"/>
          </a:p>
        </p:txBody>
      </p:sp>
      <p:sp>
        <p:nvSpPr>
          <p:cNvPr id="5" name="Slide Number Placeholder 4"/>
          <p:cNvSpPr>
            <a:spLocks noGrp="1"/>
          </p:cNvSpPr>
          <p:nvPr>
            <p:ph type="sldNum" sz="quarter" idx="4294967295"/>
          </p:nvPr>
        </p:nvSpPr>
        <p:spPr>
          <a:xfrm>
            <a:off x="8915400" y="4864100"/>
            <a:ext cx="228600" cy="228600"/>
          </a:xfrm>
        </p:spPr>
        <p:txBody>
          <a:bodyPr/>
          <a:lstStyle/>
          <a:p>
            <a:fld id="{F221C231-2CB1-F343-A43B-DE31385C503C}" type="slidenum">
              <a:rPr lang="en-US" smtClean="0"/>
              <a:pPr/>
              <a:t>3</a:t>
            </a:fld>
            <a:endParaRPr lang="en-US" dirty="0"/>
          </a:p>
        </p:txBody>
      </p:sp>
    </p:spTree>
    <p:extLst>
      <p:ext uri="{BB962C8B-B14F-4D97-AF65-F5344CB8AC3E}">
        <p14:creationId xmlns:p14="http://schemas.microsoft.com/office/powerpoint/2010/main" val="42654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8741" y="805781"/>
            <a:ext cx="8254303" cy="1018215"/>
          </a:xfrm>
        </p:spPr>
        <p:txBody>
          <a:bodyPr anchor="ct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Who</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Register</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b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Donate</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b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Stem Cells?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descr="https://www.wmda.info/images/donation.png"/>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2947985" y="247402"/>
            <a:ext cx="5795059" cy="1931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363" y="1926605"/>
            <a:ext cx="4889480" cy="175432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17-35 years old</a:t>
            </a:r>
          </a:p>
          <a:p>
            <a:pPr marL="285750" indent="-285750">
              <a:lnSpc>
                <a:spcPct val="150000"/>
              </a:lnSpc>
              <a:buFont typeface="Arial" panose="020B0604020202020204" pitchFamily="34" charset="0"/>
              <a:buChar cha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Generally healthy</a:t>
            </a:r>
          </a:p>
          <a:p>
            <a:pPr marL="285750" indent="-285750">
              <a:lnSpc>
                <a:spcPct val="150000"/>
              </a:lnSpc>
              <a:buFont typeface="Arial" panose="020B0604020202020204" pitchFamily="34" charset="0"/>
              <a:buChar cha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Willing to donate to any patient in need</a:t>
            </a:r>
          </a:p>
          <a:p>
            <a:endParaRPr lang="en-US" dirty="0"/>
          </a:p>
        </p:txBody>
      </p:sp>
      <p:sp>
        <p:nvSpPr>
          <p:cNvPr id="5" name="TextBox 4"/>
          <p:cNvSpPr txBox="1"/>
          <p:nvPr/>
        </p:nvSpPr>
        <p:spPr>
          <a:xfrm>
            <a:off x="242047" y="3664657"/>
            <a:ext cx="5213287" cy="369332"/>
          </a:xfrm>
          <a:prstGeom prst="rect">
            <a:avLst/>
          </a:prstGeom>
          <a:noFill/>
        </p:spPr>
        <p:txBody>
          <a:bodyPr wrap="non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Register at blood.ca to receive your self-swab kit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3205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Getting Started</a:t>
            </a:r>
            <a:endParaRPr lang="en-US" dirty="0"/>
          </a:p>
        </p:txBody>
      </p:sp>
      <p:sp>
        <p:nvSpPr>
          <p:cNvPr id="3" name="Slide Number Placeholder 2"/>
          <p:cNvSpPr>
            <a:spLocks noGrp="1"/>
          </p:cNvSpPr>
          <p:nvPr>
            <p:ph type="sldNum" sz="quarter" idx="16"/>
          </p:nvPr>
        </p:nvSpPr>
        <p:spPr/>
        <p:txBody>
          <a:bodyPr/>
          <a:lstStyle/>
          <a:p>
            <a:fld id="{F221C231-2CB1-F343-A43B-DE31385C503C}" type="slidenum">
              <a:rPr lang="en-US" smtClean="0"/>
              <a:pPr/>
              <a:t>31</a:t>
            </a:fld>
            <a:endParaRPr lang="en-US" dirty="0"/>
          </a:p>
        </p:txBody>
      </p:sp>
    </p:spTree>
    <p:extLst>
      <p:ext uri="{BB962C8B-B14F-4D97-AF65-F5344CB8AC3E}">
        <p14:creationId xmlns:p14="http://schemas.microsoft.com/office/powerpoint/2010/main" val="316844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483815"/>
            <a:ext cx="7767638" cy="1018215"/>
          </a:xfrm>
        </p:spPr>
        <p:txBody>
          <a:bodyPr/>
          <a:lstStyle/>
          <a:p>
            <a:r>
              <a:rPr lang="en-US" dirty="0" smtClean="0"/>
              <a:t>How to Succeed…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7782415"/>
              </p:ext>
            </p:extLst>
          </p:nvPr>
        </p:nvGraphicFramePr>
        <p:xfrm>
          <a:off x="688975" y="1085848"/>
          <a:ext cx="3902075" cy="3028951"/>
        </p:xfrm>
        <a:graphic>
          <a:graphicData uri="http://schemas.openxmlformats.org/drawingml/2006/table">
            <a:tbl>
              <a:tblPr firstRow="1" bandRow="1">
                <a:tableStyleId>{EB9631B5-78F2-41C9-869B-9F39066F8104}</a:tableStyleId>
              </a:tblPr>
              <a:tblGrid>
                <a:gridCol w="3902075"/>
              </a:tblGrid>
              <a:tr h="826077">
                <a:tc>
                  <a:txBody>
                    <a:bodyPr/>
                    <a:lstStyle/>
                    <a:p>
                      <a:pPr algn="ctr"/>
                      <a:r>
                        <a:rPr lang="en-US" sz="2800" dirty="0" smtClean="0">
                          <a:latin typeface="Gotham"/>
                        </a:rPr>
                        <a:t>PLAN:</a:t>
                      </a:r>
                      <a:endParaRPr lang="en-US" sz="2800" dirty="0">
                        <a:latin typeface="Gotham"/>
                      </a:endParaRPr>
                    </a:p>
                  </a:txBody>
                  <a:tcPr anchor="ctr">
                    <a:solidFill>
                      <a:srgbClr val="F35D29"/>
                    </a:solidFill>
                  </a:tcPr>
                </a:tc>
              </a:tr>
              <a:tr h="591213">
                <a:tc>
                  <a:txBody>
                    <a:bodyPr/>
                    <a:lstStyle/>
                    <a:p>
                      <a:pPr marL="285750" indent="-285750">
                        <a:buFont typeface="Arial" panose="020B0604020202020204" pitchFamily="34" charset="0"/>
                        <a:buChar char="•"/>
                      </a:pPr>
                      <a:r>
                        <a:rPr lang="en-US" sz="2000" dirty="0" smtClean="0">
                          <a:latin typeface="Gotham"/>
                        </a:rPr>
                        <a:t>Form a team</a:t>
                      </a:r>
                      <a:endParaRPr lang="en-US" sz="2000" dirty="0">
                        <a:latin typeface="Gotham"/>
                      </a:endParaRPr>
                    </a:p>
                  </a:txBody>
                  <a:tcPr/>
                </a:tc>
              </a:tr>
              <a:tr h="1020448">
                <a:tc>
                  <a:txBody>
                    <a:bodyPr/>
                    <a:lstStyle/>
                    <a:p>
                      <a:pPr marL="285750" indent="-285750">
                        <a:buFont typeface="Arial" panose="020B0604020202020204" pitchFamily="34" charset="0"/>
                        <a:buChar char="•"/>
                      </a:pPr>
                      <a:r>
                        <a:rPr lang="en-US" sz="2000" dirty="0" smtClean="0">
                          <a:latin typeface="Gotham"/>
                        </a:rPr>
                        <a:t>Work</a:t>
                      </a:r>
                      <a:r>
                        <a:rPr lang="en-US" sz="2000" baseline="0" dirty="0" smtClean="0">
                          <a:latin typeface="Gotham"/>
                        </a:rPr>
                        <a:t> with your teachers and school</a:t>
                      </a:r>
                      <a:endParaRPr lang="en-US" sz="2000" dirty="0">
                        <a:latin typeface="Gotham"/>
                      </a:endParaRPr>
                    </a:p>
                  </a:txBody>
                  <a:tcPr/>
                </a:tc>
              </a:tr>
              <a:tr h="591213">
                <a:tc>
                  <a:txBody>
                    <a:bodyPr/>
                    <a:lstStyle/>
                    <a:p>
                      <a:pPr marL="285750" indent="-285750">
                        <a:buFont typeface="Arial" panose="020B0604020202020204" pitchFamily="34" charset="0"/>
                        <a:buChar char="•"/>
                      </a:pPr>
                      <a:r>
                        <a:rPr lang="en-US" sz="2000" dirty="0" smtClean="0">
                          <a:latin typeface="Gotham"/>
                        </a:rPr>
                        <a:t>Brainstorm</a:t>
                      </a:r>
                      <a:r>
                        <a:rPr lang="en-US" sz="2000" baseline="0" dirty="0" smtClean="0">
                          <a:latin typeface="Gotham"/>
                        </a:rPr>
                        <a:t> ideas</a:t>
                      </a:r>
                      <a:endParaRPr lang="en-US" sz="2000" dirty="0">
                        <a:latin typeface="Gotham"/>
                      </a:endParaRPr>
                    </a:p>
                  </a:txBody>
                  <a:tcPr/>
                </a:tc>
              </a:tr>
            </a:tbl>
          </a:graphicData>
        </a:graphic>
      </p:graphicFrame>
      <p:sp>
        <p:nvSpPr>
          <p:cNvPr id="4" name="Content Placeholder 3"/>
          <p:cNvSpPr>
            <a:spLocks noGrp="1"/>
          </p:cNvSpPr>
          <p:nvPr>
            <p:ph sz="quarter" idx="13"/>
          </p:nvPr>
        </p:nvSpPr>
        <p:spPr/>
        <p:txBody>
          <a:bodyPr/>
          <a:lstStyle/>
          <a:p>
            <a:r>
              <a:rPr lang="en-US" dirty="0" smtClean="0">
                <a:solidFill>
                  <a:srgbClr val="FF0000"/>
                </a:solidFill>
              </a:rPr>
              <a:t>Quick Tips</a:t>
            </a:r>
            <a:endParaRPr lang="en-US" dirty="0">
              <a:solidFill>
                <a:srgbClr val="FF0000"/>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32</a:t>
            </a:fld>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2314728483"/>
              </p:ext>
            </p:extLst>
          </p:nvPr>
        </p:nvGraphicFramePr>
        <p:xfrm>
          <a:off x="5030788" y="1087935"/>
          <a:ext cx="3789362" cy="3023527"/>
        </p:xfrm>
        <a:graphic>
          <a:graphicData uri="http://schemas.openxmlformats.org/drawingml/2006/table">
            <a:tbl>
              <a:tblPr firstRow="1" bandRow="1">
                <a:tableStyleId>{EB9631B5-78F2-41C9-869B-9F39066F8104}</a:tableStyleId>
              </a:tblPr>
              <a:tblGrid>
                <a:gridCol w="3789362"/>
              </a:tblGrid>
              <a:tr h="757245">
                <a:tc>
                  <a:txBody>
                    <a:bodyPr/>
                    <a:lstStyle/>
                    <a:p>
                      <a:pPr algn="ctr"/>
                      <a:r>
                        <a:rPr lang="en-US" sz="2800" dirty="0" smtClean="0">
                          <a:latin typeface="Gotham"/>
                        </a:rPr>
                        <a:t>PROMOTE:</a:t>
                      </a:r>
                      <a:endParaRPr lang="en-US" sz="2800" dirty="0">
                        <a:latin typeface="Gotham"/>
                      </a:endParaRPr>
                    </a:p>
                  </a:txBody>
                  <a:tcPr anchor="ctr">
                    <a:solidFill>
                      <a:srgbClr val="F35D29"/>
                    </a:solidFill>
                  </a:tcPr>
                </a:tc>
              </a:tr>
              <a:tr h="591213">
                <a:tc>
                  <a:txBody>
                    <a:bodyPr/>
                    <a:lstStyle/>
                    <a:p>
                      <a:pPr marL="285750" indent="-285750">
                        <a:buFont typeface="Arial" panose="020B0604020202020204" pitchFamily="34" charset="0"/>
                        <a:buChar char="•"/>
                      </a:pPr>
                      <a:r>
                        <a:rPr lang="en-US" sz="2000" dirty="0" smtClean="0">
                          <a:latin typeface="Gotham"/>
                        </a:rPr>
                        <a:t>Spread</a:t>
                      </a:r>
                      <a:r>
                        <a:rPr lang="en-US" sz="2000" baseline="0" dirty="0" smtClean="0">
                          <a:latin typeface="Gotham"/>
                        </a:rPr>
                        <a:t> the word</a:t>
                      </a:r>
                      <a:endParaRPr lang="en-US" sz="2000" dirty="0">
                        <a:latin typeface="Gotham"/>
                      </a:endParaRPr>
                    </a:p>
                  </a:txBody>
                  <a:tcPr/>
                </a:tc>
              </a:tr>
              <a:tr h="1020448">
                <a:tc>
                  <a:txBody>
                    <a:bodyPr/>
                    <a:lstStyle/>
                    <a:p>
                      <a:pPr marL="285750" indent="-285750">
                        <a:buFont typeface="Arial" panose="020B0604020202020204" pitchFamily="34" charset="0"/>
                        <a:buChar char="•"/>
                      </a:pPr>
                      <a:r>
                        <a:rPr lang="en-US" sz="2000" dirty="0" smtClean="0">
                          <a:latin typeface="Gotham"/>
                        </a:rPr>
                        <a:t>Get friends and family to register online</a:t>
                      </a:r>
                      <a:endParaRPr lang="en-US" sz="2000" dirty="0">
                        <a:latin typeface="Gotham"/>
                      </a:endParaRPr>
                    </a:p>
                  </a:txBody>
                  <a:tcPr/>
                </a:tc>
              </a:tr>
              <a:tr h="654621">
                <a:tc>
                  <a:txBody>
                    <a:bodyPr/>
                    <a:lstStyle/>
                    <a:p>
                      <a:pPr marL="285750" indent="-285750">
                        <a:buFont typeface="Arial" panose="020B0604020202020204" pitchFamily="34" charset="0"/>
                        <a:buChar char="•"/>
                      </a:pPr>
                      <a:r>
                        <a:rPr lang="en-US" sz="2000" dirty="0" smtClean="0">
                          <a:latin typeface="Gotham"/>
                        </a:rPr>
                        <a:t>Have fun and save lives!</a:t>
                      </a:r>
                      <a:endParaRPr lang="en-US" sz="2000" dirty="0">
                        <a:latin typeface="Gotham"/>
                      </a:endParaRPr>
                    </a:p>
                  </a:txBody>
                  <a:tcPr/>
                </a:tc>
              </a:tr>
            </a:tbl>
          </a:graphicData>
        </a:graphic>
      </p:graphicFrame>
    </p:spTree>
    <p:extLst>
      <p:ext uri="{BB962C8B-B14F-4D97-AF65-F5344CB8AC3E}">
        <p14:creationId xmlns:p14="http://schemas.microsoft.com/office/powerpoint/2010/main" val="131059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2" y="133731"/>
            <a:ext cx="8254303" cy="1018215"/>
          </a:xfrm>
        </p:spPr>
        <p:txBody>
          <a:bodyPr/>
          <a:lstStyle/>
          <a:p>
            <a:pPr algn="ctr"/>
            <a:r>
              <a:rPr lang="en-US" dirty="0"/>
              <a:t>Let’s Get Social!</a:t>
            </a:r>
          </a:p>
        </p:txBody>
      </p:sp>
      <p:sp>
        <p:nvSpPr>
          <p:cNvPr id="3" name="Slide Number Placeholder 2"/>
          <p:cNvSpPr>
            <a:spLocks noGrp="1"/>
          </p:cNvSpPr>
          <p:nvPr>
            <p:ph type="sldNum" sz="quarter" idx="16"/>
          </p:nvPr>
        </p:nvSpPr>
        <p:spPr/>
        <p:txBody>
          <a:bodyPr/>
          <a:lstStyle/>
          <a:p>
            <a:fld id="{F221C231-2CB1-F343-A43B-DE31385C503C}" type="slidenum">
              <a:rPr lang="en-US" sz="900" smtClean="0"/>
              <a:pPr/>
              <a:t>33</a:t>
            </a:fld>
            <a:endParaRPr lang="en-US" sz="9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668" y="2117281"/>
            <a:ext cx="1239838" cy="124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719" y="2057818"/>
            <a:ext cx="1581150" cy="149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986" y="2072028"/>
            <a:ext cx="20701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534" y="1065005"/>
            <a:ext cx="4355520" cy="8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120974" y="3722836"/>
            <a:ext cx="1511119" cy="461665"/>
          </a:xfrm>
          <a:prstGeom prst="rect">
            <a:avLst/>
          </a:prstGeom>
          <a:noFill/>
        </p:spPr>
        <p:txBody>
          <a:bodyPr wrap="none" rtlCol="0">
            <a:spAutoFit/>
          </a:bodyPr>
          <a:lstStyle/>
          <a:p>
            <a:r>
              <a:rPr lang="en-US" sz="2400" b="1" dirty="0" smtClean="0"/>
              <a:t>#</a:t>
            </a:r>
            <a:r>
              <a:rPr lang="en-US" sz="2400" b="1" dirty="0" err="1" smtClean="0"/>
              <a:t>GiveLife</a:t>
            </a:r>
            <a:endParaRPr lang="en-US" sz="2400" b="1" dirty="0"/>
          </a:p>
        </p:txBody>
      </p:sp>
      <p:sp>
        <p:nvSpPr>
          <p:cNvPr id="12" name="TextBox 11"/>
          <p:cNvSpPr txBox="1"/>
          <p:nvPr/>
        </p:nvSpPr>
        <p:spPr>
          <a:xfrm>
            <a:off x="5155898" y="3692059"/>
            <a:ext cx="3133164" cy="461665"/>
          </a:xfrm>
          <a:prstGeom prst="rect">
            <a:avLst/>
          </a:prstGeom>
          <a:noFill/>
        </p:spPr>
        <p:txBody>
          <a:bodyPr wrap="square" rtlCol="0">
            <a:spAutoFit/>
          </a:bodyPr>
          <a:lstStyle/>
          <a:p>
            <a:r>
              <a:rPr lang="en-US" sz="2400" b="1" dirty="0" smtClean="0"/>
              <a:t>#</a:t>
            </a:r>
            <a:r>
              <a:rPr lang="en-US" sz="2400" b="1" dirty="0" err="1" smtClean="0"/>
              <a:t>GiveLifeChallenge</a:t>
            </a:r>
            <a:endParaRPr lang="en-US" sz="2400" b="1" dirty="0"/>
          </a:p>
        </p:txBody>
      </p:sp>
      <p:sp>
        <p:nvSpPr>
          <p:cNvPr id="4" name="TextBox 3"/>
          <p:cNvSpPr txBox="1"/>
          <p:nvPr/>
        </p:nvSpPr>
        <p:spPr>
          <a:xfrm>
            <a:off x="2931464" y="3753614"/>
            <a:ext cx="2245659" cy="400110"/>
          </a:xfrm>
          <a:prstGeom prst="rect">
            <a:avLst/>
          </a:prstGeom>
          <a:noFill/>
        </p:spPr>
        <p:txBody>
          <a:bodyPr wrap="square" rtlCol="0">
            <a:spAutoFit/>
          </a:bodyPr>
          <a:lstStyle/>
          <a:p>
            <a:r>
              <a:rPr lang="en-US" altLang="en-US" sz="2000" b="1" dirty="0"/>
              <a:t>@</a:t>
            </a:r>
            <a:r>
              <a:rPr lang="en-US" altLang="en-US" sz="2000" b="1" dirty="0" err="1"/>
              <a:t>itsinyoutogive</a:t>
            </a:r>
            <a:r>
              <a:rPr lang="en-US" altLang="en-US" dirty="0"/>
              <a:t> </a:t>
            </a:r>
            <a:endParaRPr lang="en-US" dirty="0"/>
          </a:p>
        </p:txBody>
      </p:sp>
    </p:spTree>
    <p:extLst>
      <p:ext uri="{BB962C8B-B14F-4D97-AF65-F5344CB8AC3E}">
        <p14:creationId xmlns:p14="http://schemas.microsoft.com/office/powerpoint/2010/main" val="4976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Let’s #</a:t>
            </a:r>
            <a:r>
              <a:rPr lang="en-US" dirty="0" err="1"/>
              <a:t>GiveLife</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25" y="923300"/>
            <a:ext cx="56209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45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21C231-2CB1-F343-A43B-DE31385C503C}" type="slidenum">
              <a:rPr lang="en-US" smtClean="0"/>
              <a:pPr/>
              <a:t>35</a:t>
            </a:fld>
            <a:endParaRPr lang="en-US" dirty="0"/>
          </a:p>
        </p:txBody>
      </p:sp>
    </p:spTree>
    <p:extLst>
      <p:ext uri="{BB962C8B-B14F-4D97-AF65-F5344CB8AC3E}">
        <p14:creationId xmlns:p14="http://schemas.microsoft.com/office/powerpoint/2010/main" val="309339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We are a...</a:t>
            </a:r>
            <a:r>
              <a:rPr lang="en-US" dirty="0"/>
              <a:t/>
            </a:r>
            <a:br>
              <a:rPr lang="en-US" dirty="0"/>
            </a:br>
            <a:endParaRPr lang="en-US" dirty="0"/>
          </a:p>
        </p:txBody>
      </p:sp>
      <p:sp>
        <p:nvSpPr>
          <p:cNvPr id="2" name="Slide Number Placeholder 1"/>
          <p:cNvSpPr>
            <a:spLocks noGrp="1"/>
          </p:cNvSpPr>
          <p:nvPr>
            <p:ph type="sldNum" sz="quarter" idx="16"/>
          </p:nvPr>
        </p:nvSpPr>
        <p:spPr/>
        <p:txBody>
          <a:bodyPr/>
          <a:lstStyle/>
          <a:p>
            <a:fld id="{802004A6-81D9-46BC-B9D4-C1EA648C39C4}" type="slidenum">
              <a:rPr lang="en-US" smtClean="0"/>
              <a:t>4</a:t>
            </a:fld>
            <a:endParaRPr lang="en-US"/>
          </a:p>
        </p:txBody>
      </p:sp>
      <p:sp>
        <p:nvSpPr>
          <p:cNvPr id="6" name="Text Placeholder 5"/>
          <p:cNvSpPr>
            <a:spLocks noGrp="1"/>
          </p:cNvSpPr>
          <p:nvPr>
            <p:ph type="body" sz="quarter" idx="17"/>
          </p:nvPr>
        </p:nvSpPr>
        <p:spPr/>
        <p:txBody>
          <a:bodyPr/>
          <a:lstStyle/>
          <a:p>
            <a:r>
              <a:rPr lang="en-US" sz="2800" dirty="0" smtClean="0"/>
              <a:t>National, non-profit organization</a:t>
            </a:r>
            <a:endParaRPr lang="en-US" sz="2800" dirty="0"/>
          </a:p>
        </p:txBody>
      </p:sp>
      <p:pic>
        <p:nvPicPr>
          <p:cNvPr id="7"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6899" y="1729985"/>
            <a:ext cx="3070447"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9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34499" y="746036"/>
            <a:ext cx="4033911" cy="1322647"/>
          </a:xfrm>
        </p:spPr>
        <p:txBody>
          <a:bodyPr/>
          <a:lstStyle/>
          <a:p>
            <a:r>
              <a:rPr lang="en-US" sz="2000" dirty="0">
                <a:ln w="18415" cmpd="sng">
                  <a:solidFill>
                    <a:srgbClr val="FFFFFF"/>
                  </a:solidFill>
                  <a:prstDash val="solid"/>
                </a:ln>
                <a:solidFill>
                  <a:srgbClr val="FFFFFF"/>
                </a:solidFill>
              </a:rPr>
              <a:t>Mission</a:t>
            </a:r>
            <a:r>
              <a:rPr lang="en-US" sz="2000" dirty="0" smtClean="0">
                <a:ln w="18415" cmpd="sng">
                  <a:solidFill>
                    <a:srgbClr val="FFFFFF"/>
                  </a:solidFill>
                  <a:prstDash val="solid"/>
                </a:ln>
                <a:solidFill>
                  <a:srgbClr val="FFFFFF"/>
                </a:solidFill>
              </a:rPr>
              <a:t>:</a:t>
            </a:r>
            <a:r>
              <a:rPr lang="en-US"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000" u="sng"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000" u="sng"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000" dirty="0"/>
              <a:t>To manage a safe, secure and accessible supply of blood and blood products for all Canadians</a:t>
            </a:r>
            <a:br>
              <a:rPr lang="en-US" sz="2000" dirty="0"/>
            </a:br>
            <a:endParaRPr lang="en-US" sz="2000" dirty="0"/>
          </a:p>
        </p:txBody>
      </p:sp>
      <p:sp>
        <p:nvSpPr>
          <p:cNvPr id="5" name="Slide Number Placeholder 4"/>
          <p:cNvSpPr>
            <a:spLocks noGrp="1"/>
          </p:cNvSpPr>
          <p:nvPr>
            <p:ph type="sldNum" sz="quarter" idx="4294967295"/>
          </p:nvPr>
        </p:nvSpPr>
        <p:spPr>
          <a:xfrm>
            <a:off x="8915400" y="4864100"/>
            <a:ext cx="228600" cy="228600"/>
          </a:xfrm>
        </p:spPr>
        <p:txBody>
          <a:bodyPr/>
          <a:lstStyle/>
          <a:p>
            <a:fld id="{F221C231-2CB1-F343-A43B-DE31385C503C}" type="slidenum">
              <a:rPr lang="en-US" smtClean="0"/>
              <a:pPr/>
              <a:t>5</a:t>
            </a:fld>
            <a:endParaRPr lang="en-US" dirty="0"/>
          </a:p>
        </p:txBody>
      </p:sp>
      <p:pic>
        <p:nvPicPr>
          <p:cNvPr id="9"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446" r="3446"/>
          <a:stretch>
            <a:fillRect/>
          </a:stretch>
        </p:blipFill>
        <p:spPr bwMode="auto">
          <a:xfrm>
            <a:off x="834307" y="545922"/>
            <a:ext cx="3594552" cy="302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08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fld id="{F221C231-2CB1-F343-A43B-DE31385C503C}" type="slidenum">
              <a:rPr lang="en-US" smtClean="0"/>
              <a:pPr/>
              <a:t>6</a:t>
            </a:fld>
            <a:endParaRPr lang="en-US" dirty="0"/>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8" y="452438"/>
            <a:ext cx="1808163" cy="180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652463"/>
            <a:ext cx="2324100"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681" y="534988"/>
            <a:ext cx="20955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8"/>
          <p:cNvSpPr txBox="1">
            <a:spLocks noChangeArrowheads="1"/>
          </p:cNvSpPr>
          <p:nvPr/>
        </p:nvSpPr>
        <p:spPr bwMode="auto">
          <a:xfrm>
            <a:off x="377825" y="2259012"/>
            <a:ext cx="21923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rPr>
              <a:t>100,000 </a:t>
            </a:r>
            <a:r>
              <a:rPr lang="en-US" altLang="en-US" sz="1800" b="1" dirty="0">
                <a:solidFill>
                  <a:srgbClr val="FF0000"/>
                </a:solidFill>
              </a:rPr>
              <a:t>New Donors Needed</a:t>
            </a:r>
          </a:p>
        </p:txBody>
      </p:sp>
      <p:sp>
        <p:nvSpPr>
          <p:cNvPr id="10" name="Text Box 9"/>
          <p:cNvSpPr txBox="1">
            <a:spLocks noChangeArrowheads="1"/>
          </p:cNvSpPr>
          <p:nvPr/>
        </p:nvSpPr>
        <p:spPr bwMode="auto">
          <a:xfrm>
            <a:off x="2311400" y="2259013"/>
            <a:ext cx="42989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a:solidFill>
                  <a:srgbClr val="FF0000"/>
                </a:solidFill>
              </a:rPr>
              <a:t>Production, Testing,</a:t>
            </a:r>
          </a:p>
          <a:p>
            <a:pPr algn="ctr">
              <a:spcBef>
                <a:spcPct val="0"/>
              </a:spcBef>
              <a:buFontTx/>
              <a:buNone/>
            </a:pPr>
            <a:r>
              <a:rPr lang="en-US" altLang="en-US" sz="1800" b="1" dirty="0">
                <a:solidFill>
                  <a:srgbClr val="FF0000"/>
                </a:solidFill>
              </a:rPr>
              <a:t>Inventory, R&amp;D, Education</a:t>
            </a:r>
          </a:p>
        </p:txBody>
      </p:sp>
      <p:sp>
        <p:nvSpPr>
          <p:cNvPr id="11" name="Text Box 8"/>
          <p:cNvSpPr txBox="1">
            <a:spLocks noChangeArrowheads="1"/>
          </p:cNvSpPr>
          <p:nvPr/>
        </p:nvSpPr>
        <p:spPr bwMode="auto">
          <a:xfrm>
            <a:off x="6572103" y="2259013"/>
            <a:ext cx="13766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rPr>
              <a:t>439 </a:t>
            </a:r>
            <a:r>
              <a:rPr lang="en-US" altLang="en-US" sz="1800" b="1" dirty="0">
                <a:solidFill>
                  <a:srgbClr val="FF0000"/>
                </a:solidFill>
              </a:rPr>
              <a:t>Hospital</a:t>
            </a:r>
          </a:p>
          <a:p>
            <a:pPr algn="ctr">
              <a:spcBef>
                <a:spcPct val="0"/>
              </a:spcBef>
              <a:buFontTx/>
              <a:buNone/>
            </a:pPr>
            <a:r>
              <a:rPr lang="en-US" altLang="en-US" sz="1800" b="1" dirty="0">
                <a:solidFill>
                  <a:srgbClr val="FF0000"/>
                </a:solidFill>
              </a:rPr>
              <a:t>Customers</a:t>
            </a:r>
          </a:p>
        </p:txBody>
      </p:sp>
      <p:sp>
        <p:nvSpPr>
          <p:cNvPr id="12" name="Text Box 10"/>
          <p:cNvSpPr txBox="1">
            <a:spLocks noChangeArrowheads="1"/>
          </p:cNvSpPr>
          <p:nvPr/>
        </p:nvSpPr>
        <p:spPr bwMode="auto">
          <a:xfrm>
            <a:off x="1725613" y="2905125"/>
            <a:ext cx="6223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6688" indent="-1666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FontTx/>
              <a:buChar char="•"/>
            </a:pPr>
            <a:endParaRPr lang="en-US" altLang="en-US" sz="2400" b="1" dirty="0"/>
          </a:p>
          <a:p>
            <a:pPr eaLnBrk="1" hangingPunct="1">
              <a:lnSpc>
                <a:spcPct val="80000"/>
              </a:lnSpc>
              <a:buClr>
                <a:srgbClr val="C00000"/>
              </a:buClr>
              <a:buFontTx/>
              <a:buChar char="•"/>
            </a:pPr>
            <a:r>
              <a:rPr lang="en-US" altLang="en-US" sz="2400" dirty="0" smtClean="0"/>
              <a:t>Over 800,000 </a:t>
            </a:r>
            <a:r>
              <a:rPr lang="en-US" altLang="en-US" sz="2400" dirty="0"/>
              <a:t>units of whole blood donations</a:t>
            </a:r>
          </a:p>
          <a:p>
            <a:pPr>
              <a:spcBef>
                <a:spcPct val="0"/>
              </a:spcBef>
              <a:buClr>
                <a:srgbClr val="C00000"/>
              </a:buClr>
              <a:buFontTx/>
              <a:buChar char="•"/>
            </a:pPr>
            <a:r>
              <a:rPr lang="en-US" altLang="en-US" sz="2400" dirty="0" smtClean="0"/>
              <a:t>32 permanent </a:t>
            </a:r>
            <a:r>
              <a:rPr lang="en-US" altLang="en-US" sz="2400" dirty="0"/>
              <a:t>donation </a:t>
            </a:r>
            <a:r>
              <a:rPr lang="en-US" altLang="en-US" sz="2400" dirty="0" smtClean="0"/>
              <a:t>collection sites</a:t>
            </a:r>
            <a:endParaRPr lang="en-US" altLang="en-US" sz="2400" dirty="0"/>
          </a:p>
          <a:p>
            <a:pPr>
              <a:spcBef>
                <a:spcPct val="0"/>
              </a:spcBef>
              <a:buClr>
                <a:srgbClr val="C00000"/>
              </a:buClr>
              <a:buFontTx/>
              <a:buChar char="•"/>
            </a:pPr>
            <a:r>
              <a:rPr lang="en-US" altLang="en-US" sz="2400" dirty="0" smtClean="0"/>
              <a:t>14,000 annual clinics</a:t>
            </a:r>
            <a:endParaRPr lang="en-US" altLang="en-US" sz="2400" b="1" dirty="0"/>
          </a:p>
        </p:txBody>
      </p:sp>
    </p:spTree>
    <p:extLst>
      <p:ext uri="{BB962C8B-B14F-4D97-AF65-F5344CB8AC3E}">
        <p14:creationId xmlns:p14="http://schemas.microsoft.com/office/powerpoint/2010/main" val="200769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dirty="0" smtClean="0"/>
              <a:t>Why is this important?</a:t>
            </a:r>
          </a:p>
        </p:txBody>
      </p:sp>
      <p:sp>
        <p:nvSpPr>
          <p:cNvPr id="4" name="Slide Number Placeholder 3"/>
          <p:cNvSpPr>
            <a:spLocks noGrp="1"/>
          </p:cNvSpPr>
          <p:nvPr>
            <p:ph type="sldNum" sz="quarter" idx="16"/>
          </p:nvPr>
        </p:nvSpPr>
        <p:spPr/>
        <p:txBody>
          <a:bodyPr/>
          <a:lstStyle/>
          <a:p>
            <a:fld id="{F221C231-2CB1-F343-A43B-DE31385C503C}" type="slidenum">
              <a:rPr lang="en-US" smtClean="0"/>
              <a:pPr/>
              <a:t>7</a:t>
            </a:fld>
            <a:endParaRPr lang="en-US" dirty="0"/>
          </a:p>
        </p:txBody>
      </p:sp>
    </p:spTree>
    <p:extLst>
      <p:ext uri="{BB962C8B-B14F-4D97-AF65-F5344CB8AC3E}">
        <p14:creationId xmlns:p14="http://schemas.microsoft.com/office/powerpoint/2010/main" val="17362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895383"/>
            <a:ext cx="7767638" cy="2769251"/>
          </a:xfrm>
        </p:spPr>
        <p:txBody>
          <a:bodyPr/>
          <a:lstStyle/>
          <a:p>
            <a:pPr>
              <a:buClr>
                <a:srgbClr val="C00000"/>
              </a:buClr>
              <a:buFont typeface="Arial" panose="020B0604020202020204" pitchFamily="34" charset="0"/>
              <a:buChar char="•"/>
            </a:pPr>
            <a:r>
              <a:rPr lang="en-US" sz="2400" dirty="0" smtClean="0"/>
              <a:t>Every minute in every day, some needs blood or blood products</a:t>
            </a:r>
          </a:p>
          <a:p>
            <a:pPr>
              <a:buClr>
                <a:srgbClr val="C00000"/>
              </a:buClr>
              <a:buFont typeface="Arial" panose="020B0604020202020204" pitchFamily="34" charset="0"/>
              <a:buChar char="•"/>
            </a:pPr>
            <a:r>
              <a:rPr lang="en-US" sz="2400" dirty="0" smtClean="0"/>
              <a:t>1 in 2 Canadians can give blood… </a:t>
            </a:r>
            <a:br>
              <a:rPr lang="en-US" sz="2400" dirty="0" smtClean="0"/>
            </a:br>
            <a:r>
              <a:rPr lang="en-US" sz="2400" dirty="0" smtClean="0"/>
              <a:t>but only 1 in 60 do</a:t>
            </a:r>
          </a:p>
          <a:p>
            <a:pPr>
              <a:buClr>
                <a:srgbClr val="C00000"/>
              </a:buClr>
              <a:buFont typeface="Arial" panose="020B0604020202020204" pitchFamily="34" charset="0"/>
              <a:buChar char="•"/>
            </a:pPr>
            <a:r>
              <a:rPr lang="en-US" sz="2400" dirty="0" smtClean="0"/>
              <a:t>Only </a:t>
            </a:r>
            <a:r>
              <a:rPr lang="en-US" sz="2400" dirty="0"/>
              <a:t>25% of patients will find a stem-cell donor within their family</a:t>
            </a:r>
          </a:p>
          <a:p>
            <a:pPr>
              <a:buClr>
                <a:srgbClr val="C00000"/>
              </a:buClr>
              <a:buFont typeface="Arial" panose="020B0604020202020204" pitchFamily="34" charset="0"/>
              <a:buChar char="•"/>
            </a:pPr>
            <a:endParaRPr lang="en-US" sz="2400" dirty="0" smtClean="0"/>
          </a:p>
          <a:p>
            <a:pPr>
              <a:buFont typeface="Courier New" panose="02070309020205020404" pitchFamily="49" charset="0"/>
              <a:buChar char="o"/>
            </a:pPr>
            <a:endParaRPr lang="en-US" dirty="0"/>
          </a:p>
        </p:txBody>
      </p:sp>
      <p:sp>
        <p:nvSpPr>
          <p:cNvPr id="4" name="Content Placeholder 3"/>
          <p:cNvSpPr>
            <a:spLocks noGrp="1"/>
          </p:cNvSpPr>
          <p:nvPr>
            <p:ph sz="quarter" idx="13"/>
          </p:nvPr>
        </p:nvSpPr>
        <p:spPr/>
        <p:txBody>
          <a:bodyPr/>
          <a:lstStyle/>
          <a:p>
            <a:r>
              <a:rPr lang="en-US" dirty="0" smtClean="0">
                <a:solidFill>
                  <a:srgbClr val="FF0000"/>
                </a:solidFill>
              </a:rPr>
              <a:t>Quick Facts</a:t>
            </a:r>
            <a:endParaRPr lang="en-US" dirty="0">
              <a:solidFill>
                <a:srgbClr val="FF0000"/>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8</a:t>
            </a:fld>
            <a:endParaRPr lang="en-US" dirty="0"/>
          </a:p>
        </p:txBody>
      </p:sp>
    </p:spTree>
    <p:extLst>
      <p:ext uri="{BB962C8B-B14F-4D97-AF65-F5344CB8AC3E}">
        <p14:creationId xmlns:p14="http://schemas.microsoft.com/office/powerpoint/2010/main" val="38717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en-US" dirty="0" smtClean="0">
                <a:solidFill>
                  <a:srgbClr val="FF0000"/>
                </a:solidFill>
              </a:rPr>
              <a:t>Why you should get involved</a:t>
            </a:r>
            <a:endParaRPr lang="en-US" dirty="0">
              <a:solidFill>
                <a:srgbClr val="FF0000"/>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9</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893294" y="1413271"/>
            <a:ext cx="1655806" cy="1716604"/>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2736436" y="1166316"/>
            <a:ext cx="4572000" cy="2031325"/>
          </a:xfrm>
          <a:prstGeom prst="rect">
            <a:avLst/>
          </a:prstGeom>
        </p:spPr>
        <p:txBody>
          <a:bodyPr>
            <a:spAutoFit/>
          </a:bodyPr>
          <a:lstStyle/>
          <a:p>
            <a:r>
              <a:rPr lang="en-US" dirty="0"/>
              <a:t>In 2013, at just </a:t>
            </a:r>
            <a:r>
              <a:rPr lang="en-US" b="1" dirty="0">
                <a:solidFill>
                  <a:srgbClr val="FF0000"/>
                </a:solidFill>
              </a:rPr>
              <a:t>16 years old</a:t>
            </a:r>
            <a:r>
              <a:rPr lang="en-US" dirty="0"/>
              <a:t>, Mackenzie was diagnosed with cancer. During her treatment, she received </a:t>
            </a:r>
            <a:r>
              <a:rPr lang="en-US" b="1" dirty="0">
                <a:solidFill>
                  <a:srgbClr val="FF0000"/>
                </a:solidFill>
              </a:rPr>
              <a:t>27 blood transfusions</a:t>
            </a:r>
            <a:r>
              <a:rPr lang="en-US" dirty="0">
                <a:solidFill>
                  <a:srgbClr val="FF0000"/>
                </a:solidFill>
              </a:rPr>
              <a:t> </a:t>
            </a:r>
            <a:r>
              <a:rPr lang="en-US" dirty="0"/>
              <a:t>and a </a:t>
            </a:r>
            <a:r>
              <a:rPr lang="en-US" b="1" dirty="0">
                <a:solidFill>
                  <a:srgbClr val="FF0000"/>
                </a:solidFill>
              </a:rPr>
              <a:t>lifesaving stem cell transplant</a:t>
            </a:r>
            <a:r>
              <a:rPr lang="en-US" dirty="0"/>
              <a:t>. Thanks to the generosity of donors, Mackenzie is enjoying life with her family and friends. </a:t>
            </a:r>
          </a:p>
        </p:txBody>
      </p:sp>
    </p:spTree>
    <p:extLst>
      <p:ext uri="{BB962C8B-B14F-4D97-AF65-F5344CB8AC3E}">
        <p14:creationId xmlns:p14="http://schemas.microsoft.com/office/powerpoint/2010/main" val="370614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BS Colour Scheme">
      <a:dk1>
        <a:srgbClr val="000000"/>
      </a:dk1>
      <a:lt1>
        <a:srgbClr val="FFFFFF"/>
      </a:lt1>
      <a:dk2>
        <a:srgbClr val="3F7F74"/>
      </a:dk2>
      <a:lt2>
        <a:srgbClr val="D3CCBD"/>
      </a:lt2>
      <a:accent1>
        <a:srgbClr val="009AC7"/>
      </a:accent1>
      <a:accent2>
        <a:srgbClr val="F35D29"/>
      </a:accent2>
      <a:accent3>
        <a:srgbClr val="9FA617"/>
      </a:accent3>
      <a:accent4>
        <a:srgbClr val="A7496C"/>
      </a:accent4>
      <a:accent5>
        <a:srgbClr val="62CDDC"/>
      </a:accent5>
      <a:accent6>
        <a:srgbClr val="D59F0F"/>
      </a:accent6>
      <a:hlink>
        <a:srgbClr val="777877"/>
      </a:hlink>
      <a:folHlink>
        <a:srgbClr val="C0242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24089</TotalTime>
  <Words>1590</Words>
  <Application>Microsoft Office PowerPoint</Application>
  <PresentationFormat>On-screen Show (16:9)</PresentationFormat>
  <Paragraphs>317</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#GiveLife Challenge</vt:lpstr>
      <vt:lpstr>Agenda</vt:lpstr>
      <vt:lpstr>About Canadian Blood Services</vt:lpstr>
      <vt:lpstr>We are a... </vt:lpstr>
      <vt:lpstr>Mission:  To manage a safe, secure and accessible supply of blood and blood products for all Canadians </vt:lpstr>
      <vt:lpstr>PowerPoint Presentation</vt:lpstr>
      <vt:lpstr>Why is this important?</vt:lpstr>
      <vt:lpstr>PowerPoint Presentation</vt:lpstr>
      <vt:lpstr>PowerPoint Presentation</vt:lpstr>
      <vt:lpstr>PowerPoint Presentation</vt:lpstr>
      <vt:lpstr>PowerPoint Presentation</vt:lpstr>
      <vt:lpstr>PowerPoint Presentation</vt:lpstr>
      <vt:lpstr>The Facts About Blood</vt:lpstr>
      <vt:lpstr>Components of Blood </vt:lpstr>
      <vt:lpstr>What Does Blood Do?</vt:lpstr>
      <vt:lpstr>Shelf Life of Blood</vt:lpstr>
      <vt:lpstr>What is a  “Blood Product?”</vt:lpstr>
      <vt:lpstr>Blood Types in Canada </vt:lpstr>
      <vt:lpstr>Blood Compatibility</vt:lpstr>
      <vt:lpstr>You help give someone moments that matter most</vt:lpstr>
      <vt:lpstr>How Donation  Works</vt:lpstr>
      <vt:lpstr>The Give Life Process</vt:lpstr>
      <vt:lpstr>The Donation Process</vt:lpstr>
      <vt:lpstr>The Donation Process</vt:lpstr>
      <vt:lpstr>Stem Cells?</vt:lpstr>
      <vt:lpstr>Peripheral Blood</vt:lpstr>
      <vt:lpstr>Bone Marrow</vt:lpstr>
      <vt:lpstr>How do I know if I am able to donate?</vt:lpstr>
      <vt:lpstr>Can I donate? </vt:lpstr>
      <vt:lpstr>Who Can Register  to Donate  Stem Cells?</vt:lpstr>
      <vt:lpstr>Getting Started</vt:lpstr>
      <vt:lpstr>How to Succeed…</vt:lpstr>
      <vt:lpstr>Let’s Get Social!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Van Gerwen</dc:creator>
  <cp:lastModifiedBy>Stephanie Smith</cp:lastModifiedBy>
  <cp:revision>1384</cp:revision>
  <cp:lastPrinted>2017-09-05T14:04:52Z</cp:lastPrinted>
  <dcterms:created xsi:type="dcterms:W3CDTF">2014-05-23T19:22:14Z</dcterms:created>
  <dcterms:modified xsi:type="dcterms:W3CDTF">2017-09-19T18:22:02Z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